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 id="214748367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32E92C-529B-42E4-AB83-DB57919E3FA1}">
  <a:tblStyle styleId="{F732E92C-529B-42E4-AB83-DB57919E3FA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3.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OpenSans-regular.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[ALL PARTICIPATION]</a:t>
            </a:r>
            <a:endParaRPr/>
          </a:p>
        </p:txBody>
      </p:sp>
      <p:sp>
        <p:nvSpPr>
          <p:cNvPr id="208" name="Google Shape;208;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[ALL PARTICIPATION]</a:t>
            </a:r>
            <a:endParaRPr/>
          </a:p>
        </p:txBody>
      </p:sp>
      <p:sp>
        <p:nvSpPr>
          <p:cNvPr id="232" name="Google Shape;23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[ALL PARTICIPATION]</a:t>
            </a:r>
            <a:endParaRPr/>
          </a:p>
        </p:txBody>
      </p:sp>
      <p:sp>
        <p:nvSpPr>
          <p:cNvPr id="244" name="Google Shape;24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[ALL PARTICIPATION]</a:t>
            </a:r>
            <a:endParaRPr/>
          </a:p>
        </p:txBody>
      </p:sp>
      <p:sp>
        <p:nvSpPr>
          <p:cNvPr id="144" name="Google Shape;14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36c1ffe9b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136c1ffe9b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[ALL PARTICIPATION]</a:t>
            </a:r>
            <a:endParaRPr/>
          </a:p>
        </p:txBody>
      </p:sp>
      <p:sp>
        <p:nvSpPr>
          <p:cNvPr id="285" name="Google Shape;285;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36c1ffe9b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136c1ffe9b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 name="Google Shape;318;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6c1ffe9b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136c1ffe9b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5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[ALL PARTICIPATION]</a:t>
            </a:r>
            <a:endParaRPr/>
          </a:p>
        </p:txBody>
      </p:sp>
      <p:sp>
        <p:nvSpPr>
          <p:cNvPr id="338" name="Google Shape;338;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[ALL PARTICIPATION]</a:t>
            </a:r>
            <a:endParaRPr/>
          </a:p>
        </p:txBody>
      </p:sp>
      <p:sp>
        <p:nvSpPr>
          <p:cNvPr id="157" name="Google Shape;157;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 name="Google Shape;16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[ALL PARTICIPATION]</a:t>
            </a:r>
            <a:endParaRPr/>
          </a:p>
        </p:txBody>
      </p:sp>
      <p:sp>
        <p:nvSpPr>
          <p:cNvPr id="190" name="Google Shape;19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7534" l="0" r="7799" t="0"/>
          <a:stretch/>
        </p:blipFill>
        <p:spPr>
          <a:xfrm>
            <a:off x="6579650" y="2571750"/>
            <a:ext cx="2564400" cy="2571900"/>
          </a:xfrm>
          <a:prstGeom prst="rect">
            <a:avLst/>
          </a:prstGeom>
          <a:noFill/>
          <a:ln>
            <a:noFill/>
          </a:ln>
        </p:spPr>
      </p:pic>
      <p:sp>
        <p:nvSpPr>
          <p:cNvPr id="11" name="Google Shape;11;p2"/>
          <p:cNvSpPr txBox="1"/>
          <p:nvPr>
            <p:ph type="title"/>
          </p:nvPr>
        </p:nvSpPr>
        <p:spPr>
          <a:xfrm>
            <a:off x="457200" y="834727"/>
            <a:ext cx="8229600" cy="1389300"/>
          </a:xfrm>
          <a:prstGeom prst="rect">
            <a:avLst/>
          </a:prstGeom>
          <a:noFill/>
          <a:ln>
            <a:noFill/>
          </a:ln>
        </p:spPr>
        <p:txBody>
          <a:bodyPr anchorCtr="0" anchor="b" bIns="34275" lIns="34275" spcFirstLastPara="1" rIns="34275" wrap="square" tIns="34275">
            <a:noAutofit/>
          </a:bodyPr>
          <a:lstStyle>
            <a:lvl1pPr lvl="0"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lvl="1"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lvl="2"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lvl="3"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lvl="4"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lvl="5"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lvl="6"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lvl="7"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lvl="8"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2" name="Google Shape;12;p2"/>
          <p:cNvSpPr txBox="1"/>
          <p:nvPr>
            <p:ph idx="1" type="body"/>
          </p:nvPr>
        </p:nvSpPr>
        <p:spPr>
          <a:xfrm>
            <a:off x="457200" y="2195513"/>
            <a:ext cx="5038800" cy="1003500"/>
          </a:xfrm>
          <a:prstGeom prst="rect">
            <a:avLst/>
          </a:prstGeom>
          <a:noFill/>
          <a:ln>
            <a:noFill/>
          </a:ln>
        </p:spPr>
        <p:txBody>
          <a:bodyPr anchorCtr="0" anchor="t" bIns="34275" lIns="34275" spcFirstLastPara="1" rIns="34275" wrap="square" tIns="34275">
            <a:noAutofit/>
          </a:bodyPr>
          <a:lstStyle>
            <a:lvl1pPr indent="-228600" lvl="0" marL="457200" marR="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1pPr>
            <a:lvl2pPr indent="-228600" lvl="1" marL="914400" marR="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2pPr>
            <a:lvl3pPr indent="-228600" lvl="2" marL="1371600" marR="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3pPr>
            <a:lvl4pPr indent="-228600" lvl="3" marL="1828800" marR="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4pPr>
            <a:lvl5pPr indent="-228600" lvl="4" marL="2286000" marR="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9pPr>
          </a:lstStyle>
          <a:p/>
        </p:txBody>
      </p:sp>
      <p:sp>
        <p:nvSpPr>
          <p:cNvPr id="13" name="Google Shape;13;p2"/>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with Subtitle Light">
  <p:cSld name="Segue with Subtitle Light">
    <p:bg>
      <p:bgPr>
        <a:solidFill>
          <a:srgbClr val="02B3E4"/>
        </a:solidFill>
      </p:bgPr>
    </p:bg>
    <p:spTree>
      <p:nvGrpSpPr>
        <p:cNvPr id="51" name="Shape 51"/>
        <p:cNvGrpSpPr/>
        <p:nvPr/>
      </p:nvGrpSpPr>
      <p:grpSpPr>
        <a:xfrm>
          <a:off x="0" y="0"/>
          <a:ext cx="0" cy="0"/>
          <a:chOff x="0" y="0"/>
          <a:chExt cx="0" cy="0"/>
        </a:xfrm>
      </p:grpSpPr>
      <p:sp>
        <p:nvSpPr>
          <p:cNvPr id="52" name="Google Shape;52;p11"/>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lvl="0"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lvl="1"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lvl="2"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lvl="3"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lvl="4"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lvl="5"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lvl="6"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lvl="7"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lvl="8"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53" name="Google Shape;53;p11"/>
          <p:cNvSpPr txBox="1"/>
          <p:nvPr>
            <p:ph idx="1" type="body"/>
          </p:nvPr>
        </p:nvSpPr>
        <p:spPr>
          <a:xfrm>
            <a:off x="457200" y="2633663"/>
            <a:ext cx="8229600" cy="1390800"/>
          </a:xfrm>
          <a:prstGeom prst="rect">
            <a:avLst/>
          </a:prstGeom>
          <a:noFill/>
          <a:ln>
            <a:noFill/>
          </a:ln>
        </p:spPr>
        <p:txBody>
          <a:bodyPr anchorCtr="0" anchor="t" bIns="34275" lIns="34275" spcFirstLastPara="1" rIns="34275" wrap="square" tIns="34275">
            <a:noAutofit/>
          </a:bodyPr>
          <a:lstStyle>
            <a:lvl1pPr indent="-228600" lvl="0" marL="457200" marR="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1pPr>
            <a:lvl2pPr indent="-228600" lvl="1" marL="914400" marR="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2pPr>
            <a:lvl3pPr indent="-228600" lvl="2" marL="1371600" marR="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3pPr>
            <a:lvl4pPr indent="-228600" lvl="3" marL="1828800" marR="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4pPr>
            <a:lvl5pPr indent="-228600" lvl="4" marL="2286000" marR="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54" name="Google Shape;54;p11"/>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rgbClr val="FFFFFF"/>
        </a:solidFill>
      </p:bgPr>
    </p:bg>
    <p:spTree>
      <p:nvGrpSpPr>
        <p:cNvPr id="55" name="Shape 55"/>
        <p:cNvGrpSpPr/>
        <p:nvPr/>
      </p:nvGrpSpPr>
      <p:grpSpPr>
        <a:xfrm>
          <a:off x="0" y="0"/>
          <a:ext cx="0" cy="0"/>
          <a:chOff x="0" y="0"/>
          <a:chExt cx="0" cy="0"/>
        </a:xfrm>
      </p:grpSpPr>
      <p:sp>
        <p:nvSpPr>
          <p:cNvPr id="56" name="Google Shape;56;p12"/>
          <p:cNvSpPr txBox="1"/>
          <p:nvPr>
            <p:ph type="title"/>
          </p:nvPr>
        </p:nvSpPr>
        <p:spPr>
          <a:xfrm>
            <a:off x="457200" y="667978"/>
            <a:ext cx="8229600" cy="2665800"/>
          </a:xfrm>
          <a:prstGeom prst="rect">
            <a:avLst/>
          </a:prstGeom>
          <a:noFill/>
          <a:ln>
            <a:noFill/>
          </a:ln>
        </p:spPr>
        <p:txBody>
          <a:bodyPr anchorCtr="0" anchor="b" bIns="34275" lIns="34275" spcFirstLastPara="1" rIns="34275" wrap="square" tIns="34275">
            <a:noAutofit/>
          </a:bodyPr>
          <a:lstStyle>
            <a:lvl1pPr lvl="0" marR="0" algn="l">
              <a:lnSpc>
                <a:spcPct val="100000"/>
              </a:lnSpc>
              <a:spcBef>
                <a:spcPts val="0"/>
              </a:spcBef>
              <a:spcAft>
                <a:spcPts val="0"/>
              </a:spcAft>
              <a:buClr>
                <a:srgbClr val="2D3D4A"/>
              </a:buClr>
              <a:buSzPts val="500"/>
              <a:buFont typeface="Open Sans"/>
              <a:buNone/>
              <a:defRPr b="0" i="1" sz="3600" u="none" cap="none" strike="noStrike">
                <a:solidFill>
                  <a:srgbClr val="2D3D4A"/>
                </a:solidFill>
                <a:latin typeface="Open Sans"/>
                <a:ea typeface="Open Sans"/>
                <a:cs typeface="Open Sans"/>
                <a:sym typeface="Open Sans"/>
              </a:defRPr>
            </a:lvl1pPr>
            <a:lvl2pPr lvl="1"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lvl="2"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lvl="3"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lvl="4"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lvl="5"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lvl="6"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lvl="7"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lvl="8"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57" name="Google Shape;57;p12"/>
          <p:cNvSpPr txBox="1"/>
          <p:nvPr>
            <p:ph idx="1" type="body"/>
          </p:nvPr>
        </p:nvSpPr>
        <p:spPr>
          <a:xfrm>
            <a:off x="609600" y="3419475"/>
            <a:ext cx="8077200" cy="744900"/>
          </a:xfrm>
          <a:prstGeom prst="rect">
            <a:avLst/>
          </a:prstGeom>
          <a:noFill/>
          <a:ln>
            <a:noFill/>
          </a:ln>
        </p:spPr>
        <p:txBody>
          <a:bodyPr anchorCtr="0" anchor="t" bIns="34275" lIns="34275" spcFirstLastPara="1" rIns="34275" wrap="square" tIns="34275">
            <a:noAutofit/>
          </a:bodyPr>
          <a:lstStyle>
            <a:lvl1pPr indent="-228600" lvl="0" marL="457200" marR="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2pPr>
            <a:lvl3pPr indent="-228600" lvl="2" marL="1371600" marR="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3pPr>
            <a:lvl4pPr indent="-228600" lvl="3" marL="1828800" marR="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4pPr>
            <a:lvl5pPr indent="-228600" lvl="4" marL="2286000" marR="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58" name="Google Shape;58;p12"/>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bg>
      <p:bgPr>
        <a:solidFill>
          <a:srgbClr val="2D3D4A"/>
        </a:solidFill>
      </p:bgPr>
    </p:bg>
    <p:spTree>
      <p:nvGrpSpPr>
        <p:cNvPr id="59" name="Shape 59"/>
        <p:cNvGrpSpPr/>
        <p:nvPr/>
      </p:nvGrpSpPr>
      <p:grpSpPr>
        <a:xfrm>
          <a:off x="0" y="0"/>
          <a:ext cx="0" cy="0"/>
          <a:chOff x="0" y="0"/>
          <a:chExt cx="0" cy="0"/>
        </a:xfrm>
      </p:grpSpPr>
      <p:sp>
        <p:nvSpPr>
          <p:cNvPr id="60" name="Google Shape;60;p13"/>
          <p:cNvSpPr/>
          <p:nvPr>
            <p:ph idx="2" type="pic"/>
          </p:nvPr>
        </p:nvSpPr>
        <p:spPr>
          <a:xfrm>
            <a:off x="0" y="0"/>
            <a:ext cx="9144000" cy="5143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1pPr>
            <a:lvl2pPr lvl="1"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lvl="2"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lvl="3"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lvl="4"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lvl="5"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lvl="6"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lvl="7"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lvl="8"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61" name="Google Shape;61;p13"/>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p:cSld name="Demo">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2">
            <a:alphaModFix/>
          </a:blip>
          <a:srcRect b="7534" l="0" r="7799" t="0"/>
          <a:stretch/>
        </p:blipFill>
        <p:spPr>
          <a:xfrm>
            <a:off x="6579650" y="2571750"/>
            <a:ext cx="2564400" cy="2571900"/>
          </a:xfrm>
          <a:prstGeom prst="rect">
            <a:avLst/>
          </a:prstGeom>
          <a:noFill/>
          <a:ln>
            <a:noFill/>
          </a:ln>
        </p:spPr>
      </p:pic>
      <p:sp>
        <p:nvSpPr>
          <p:cNvPr id="64" name="Google Shape;64;p14"/>
          <p:cNvSpPr txBox="1"/>
          <p:nvPr>
            <p:ph idx="1" type="body"/>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228600" lvl="0" marL="457200"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228600" lvl="1" marL="914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65" name="Google Shape;65;p14"/>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A Dark">
  <p:cSld name="Logo A Dark">
    <p:spTree>
      <p:nvGrpSpPr>
        <p:cNvPr id="66" name="Shape 66"/>
        <p:cNvGrpSpPr/>
        <p:nvPr/>
      </p:nvGrpSpPr>
      <p:grpSpPr>
        <a:xfrm>
          <a:off x="0" y="0"/>
          <a:ext cx="0" cy="0"/>
          <a:chOff x="0" y="0"/>
          <a:chExt cx="0" cy="0"/>
        </a:xfrm>
      </p:grpSpPr>
      <p:sp>
        <p:nvSpPr>
          <p:cNvPr id="67" name="Google Shape;67;p15"/>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7D97AD"/>
              </a:buClr>
              <a:buSzPts val="700"/>
              <a:buFont typeface="Open Sans"/>
              <a:buNone/>
            </a:pPr>
            <a:r>
              <a:rPr b="0" i="0" lang="en" sz="700" u="none" cap="none" strike="noStrike">
                <a:solidFill>
                  <a:srgbClr val="7D97AD"/>
                </a:solidFill>
                <a:latin typeface="Open Sans"/>
                <a:ea typeface="Open Sans"/>
                <a:cs typeface="Open Sans"/>
                <a:sym typeface="Open Sans"/>
              </a:rPr>
              <a:t>© 2016 Udacity. All rights reserved.</a:t>
            </a:r>
            <a:endParaRPr b="0" i="0" sz="500" u="none" cap="none" strike="noStrike">
              <a:solidFill>
                <a:srgbClr val="000000"/>
              </a:solidFill>
              <a:latin typeface="Arial"/>
              <a:ea typeface="Arial"/>
              <a:cs typeface="Arial"/>
              <a:sym typeface="Arial"/>
            </a:endParaRPr>
          </a:p>
        </p:txBody>
      </p:sp>
      <p:sp>
        <p:nvSpPr>
          <p:cNvPr id="68" name="Google Shape;68;p15"/>
          <p:cNvSpPr/>
          <p:nvPr/>
        </p:nvSpPr>
        <p:spPr>
          <a:xfrm>
            <a:off x="3796401" y="3514398"/>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Open Sans"/>
              <a:buNone/>
            </a:pPr>
            <a:r>
              <a:rPr b="0" i="0" lang="en" sz="1800" u="none" cap="none" strike="noStrike">
                <a:solidFill>
                  <a:srgbClr val="FFFFFF"/>
                </a:solidFill>
                <a:latin typeface="Open Sans"/>
                <a:ea typeface="Open Sans"/>
                <a:cs typeface="Open Sans"/>
                <a:sym typeface="Open Sans"/>
              </a:rPr>
              <a:t>Be in Demand</a:t>
            </a:r>
            <a:endParaRPr b="0" i="0" sz="500" u="none" cap="none" strike="noStrike">
              <a:solidFill>
                <a:srgbClr val="000000"/>
              </a:solidFill>
              <a:latin typeface="Arial"/>
              <a:ea typeface="Arial"/>
              <a:cs typeface="Arial"/>
              <a:sym typeface="Arial"/>
            </a:endParaRPr>
          </a:p>
        </p:txBody>
      </p:sp>
      <p:pic>
        <p:nvPicPr>
          <p:cNvPr id="69" name="Google Shape;69;p15"/>
          <p:cNvPicPr preferRelativeResize="0"/>
          <p:nvPr/>
        </p:nvPicPr>
        <p:blipFill rotWithShape="1">
          <a:blip r:embed="rId2">
            <a:alphaModFix/>
          </a:blip>
          <a:srcRect b="0" l="0" r="0" t="0"/>
          <a:stretch/>
        </p:blipFill>
        <p:spPr>
          <a:xfrm>
            <a:off x="3485828" y="1370725"/>
            <a:ext cx="2172300" cy="1941000"/>
          </a:xfrm>
          <a:prstGeom prst="rect">
            <a:avLst/>
          </a:prstGeom>
          <a:noFill/>
          <a:ln>
            <a:noFill/>
          </a:ln>
        </p:spPr>
      </p:pic>
      <p:sp>
        <p:nvSpPr>
          <p:cNvPr id="70" name="Google Shape;70;p15"/>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A Light">
  <p:cSld name="Logo A Light">
    <p:bg>
      <p:bgPr>
        <a:solidFill>
          <a:srgbClr val="02B3E4"/>
        </a:solidFill>
      </p:bgPr>
    </p:bg>
    <p:spTree>
      <p:nvGrpSpPr>
        <p:cNvPr id="71" name="Shape 71"/>
        <p:cNvGrpSpPr/>
        <p:nvPr/>
      </p:nvGrpSpPr>
      <p:grpSpPr>
        <a:xfrm>
          <a:off x="0" y="0"/>
          <a:ext cx="0" cy="0"/>
          <a:chOff x="0" y="0"/>
          <a:chExt cx="0" cy="0"/>
        </a:xfrm>
      </p:grpSpPr>
      <p:sp>
        <p:nvSpPr>
          <p:cNvPr id="72" name="Google Shape;72;p16"/>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FAFBFC"/>
              </a:buClr>
              <a:buSzPts val="700"/>
              <a:buFont typeface="Open Sans"/>
              <a:buNone/>
            </a:pPr>
            <a:r>
              <a:rPr b="0" i="0" lang="en" sz="700" u="none" cap="none" strike="noStrike">
                <a:solidFill>
                  <a:srgbClr val="FAFBFC"/>
                </a:solidFill>
                <a:latin typeface="Open Sans"/>
                <a:ea typeface="Open Sans"/>
                <a:cs typeface="Open Sans"/>
                <a:sym typeface="Open Sans"/>
              </a:rPr>
              <a:t>© 2016 Udacity. All rights reserved.</a:t>
            </a:r>
            <a:endParaRPr b="0" i="0" sz="500" u="none" cap="none" strike="noStrike">
              <a:solidFill>
                <a:srgbClr val="000000"/>
              </a:solidFill>
              <a:latin typeface="Arial"/>
              <a:ea typeface="Arial"/>
              <a:cs typeface="Arial"/>
              <a:sym typeface="Arial"/>
            </a:endParaRPr>
          </a:p>
        </p:txBody>
      </p:sp>
      <p:sp>
        <p:nvSpPr>
          <p:cNvPr id="73" name="Google Shape;73;p16"/>
          <p:cNvSpPr/>
          <p:nvPr/>
        </p:nvSpPr>
        <p:spPr>
          <a:xfrm>
            <a:off x="3796401" y="3514725"/>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AFBFC"/>
              </a:buClr>
              <a:buSzPts val="1800"/>
              <a:buFont typeface="Open Sans"/>
              <a:buNone/>
            </a:pPr>
            <a:r>
              <a:rPr b="0" i="0" lang="en" sz="1800" u="none" cap="none" strike="noStrike">
                <a:solidFill>
                  <a:srgbClr val="FAFBFC"/>
                </a:solidFill>
                <a:latin typeface="Open Sans"/>
                <a:ea typeface="Open Sans"/>
                <a:cs typeface="Open Sans"/>
                <a:sym typeface="Open Sans"/>
              </a:rPr>
              <a:t>Be in Demand</a:t>
            </a:r>
            <a:endParaRPr b="0" i="0" sz="500" u="none" cap="none" strike="noStrike">
              <a:solidFill>
                <a:srgbClr val="000000"/>
              </a:solidFill>
              <a:latin typeface="Arial"/>
              <a:ea typeface="Arial"/>
              <a:cs typeface="Arial"/>
              <a:sym typeface="Arial"/>
            </a:endParaRPr>
          </a:p>
        </p:txBody>
      </p:sp>
      <p:pic>
        <p:nvPicPr>
          <p:cNvPr id="74" name="Google Shape;74;p16"/>
          <p:cNvPicPr preferRelativeResize="0"/>
          <p:nvPr/>
        </p:nvPicPr>
        <p:blipFill rotWithShape="1">
          <a:blip r:embed="rId2">
            <a:alphaModFix/>
          </a:blip>
          <a:srcRect b="0" l="0" r="0" t="0"/>
          <a:stretch/>
        </p:blipFill>
        <p:spPr>
          <a:xfrm>
            <a:off x="3485828" y="1370725"/>
            <a:ext cx="2172300" cy="1941000"/>
          </a:xfrm>
          <a:prstGeom prst="rect">
            <a:avLst/>
          </a:prstGeom>
          <a:noFill/>
          <a:ln>
            <a:noFill/>
          </a:ln>
        </p:spPr>
      </p:pic>
      <p:sp>
        <p:nvSpPr>
          <p:cNvPr id="75" name="Google Shape;75;p16"/>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B Dark">
  <p:cSld name="Logo B Dark">
    <p:spTree>
      <p:nvGrpSpPr>
        <p:cNvPr id="76" name="Shape 76"/>
        <p:cNvGrpSpPr/>
        <p:nvPr/>
      </p:nvGrpSpPr>
      <p:grpSpPr>
        <a:xfrm>
          <a:off x="0" y="0"/>
          <a:ext cx="0" cy="0"/>
          <a:chOff x="0" y="0"/>
          <a:chExt cx="0" cy="0"/>
        </a:xfrm>
      </p:grpSpPr>
      <p:sp>
        <p:nvSpPr>
          <p:cNvPr id="77" name="Google Shape;77;p17"/>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7D97AD"/>
              </a:buClr>
              <a:buSzPts val="700"/>
              <a:buFont typeface="Open Sans"/>
              <a:buNone/>
            </a:pPr>
            <a:r>
              <a:rPr b="0" i="0" lang="en" sz="700" u="none" cap="none" strike="noStrike">
                <a:solidFill>
                  <a:srgbClr val="7D97AD"/>
                </a:solidFill>
                <a:latin typeface="Open Sans"/>
                <a:ea typeface="Open Sans"/>
                <a:cs typeface="Open Sans"/>
                <a:sym typeface="Open Sans"/>
              </a:rPr>
              <a:t>© 2016 Udacity. All rights reserved.</a:t>
            </a:r>
            <a:endParaRPr b="0" i="0" sz="500" u="none" cap="none" strike="noStrike">
              <a:solidFill>
                <a:srgbClr val="000000"/>
              </a:solidFill>
              <a:latin typeface="Arial"/>
              <a:ea typeface="Arial"/>
              <a:cs typeface="Arial"/>
              <a:sym typeface="Arial"/>
            </a:endParaRPr>
          </a:p>
        </p:txBody>
      </p:sp>
      <p:sp>
        <p:nvSpPr>
          <p:cNvPr id="78" name="Google Shape;78;p17"/>
          <p:cNvSpPr/>
          <p:nvPr/>
        </p:nvSpPr>
        <p:spPr>
          <a:xfrm>
            <a:off x="3796401" y="3048793"/>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800"/>
              <a:buFont typeface="Open Sans"/>
              <a:buNone/>
            </a:pPr>
            <a:r>
              <a:rPr b="0" i="0" lang="en" sz="1800" u="none" cap="none" strike="noStrike">
                <a:solidFill>
                  <a:srgbClr val="FFFFFF"/>
                </a:solidFill>
                <a:latin typeface="Open Sans"/>
                <a:ea typeface="Open Sans"/>
                <a:cs typeface="Open Sans"/>
                <a:sym typeface="Open Sans"/>
              </a:rPr>
              <a:t>Be in Demand</a:t>
            </a:r>
            <a:endParaRPr b="0" i="0" sz="500" u="none" cap="none" strike="noStrike">
              <a:solidFill>
                <a:srgbClr val="000000"/>
              </a:solidFill>
              <a:latin typeface="Arial"/>
              <a:ea typeface="Arial"/>
              <a:cs typeface="Arial"/>
              <a:sym typeface="Arial"/>
            </a:endParaRPr>
          </a:p>
        </p:txBody>
      </p:sp>
      <p:pic>
        <p:nvPicPr>
          <p:cNvPr id="79" name="Google Shape;79;p17"/>
          <p:cNvPicPr preferRelativeResize="0"/>
          <p:nvPr/>
        </p:nvPicPr>
        <p:blipFill rotWithShape="1">
          <a:blip r:embed="rId2">
            <a:alphaModFix/>
          </a:blip>
          <a:srcRect b="0" l="0" r="0" t="0"/>
          <a:stretch/>
        </p:blipFill>
        <p:spPr>
          <a:xfrm>
            <a:off x="2500679" y="2221260"/>
            <a:ext cx="4143300" cy="720000"/>
          </a:xfrm>
          <a:prstGeom prst="rect">
            <a:avLst/>
          </a:prstGeom>
          <a:noFill/>
          <a:ln>
            <a:noFill/>
          </a:ln>
        </p:spPr>
      </p:pic>
      <p:sp>
        <p:nvSpPr>
          <p:cNvPr id="80" name="Google Shape;80;p17"/>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B Light">
  <p:cSld name="Logo B Light">
    <p:bg>
      <p:bgPr>
        <a:solidFill>
          <a:srgbClr val="02B3E4"/>
        </a:solidFill>
      </p:bgPr>
    </p:bg>
    <p:spTree>
      <p:nvGrpSpPr>
        <p:cNvPr id="81" name="Shape 81"/>
        <p:cNvGrpSpPr/>
        <p:nvPr/>
      </p:nvGrpSpPr>
      <p:grpSpPr>
        <a:xfrm>
          <a:off x="0" y="0"/>
          <a:ext cx="0" cy="0"/>
          <a:chOff x="0" y="0"/>
          <a:chExt cx="0" cy="0"/>
        </a:xfrm>
      </p:grpSpPr>
      <p:sp>
        <p:nvSpPr>
          <p:cNvPr id="82" name="Google Shape;82;p18"/>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FAFBFC"/>
              </a:buClr>
              <a:buSzPts val="700"/>
              <a:buFont typeface="Open Sans"/>
              <a:buNone/>
            </a:pPr>
            <a:r>
              <a:rPr b="0" i="0" lang="en" sz="700" u="none" cap="none" strike="noStrike">
                <a:solidFill>
                  <a:srgbClr val="FAFBFC"/>
                </a:solidFill>
                <a:latin typeface="Open Sans"/>
                <a:ea typeface="Open Sans"/>
                <a:cs typeface="Open Sans"/>
                <a:sym typeface="Open Sans"/>
              </a:rPr>
              <a:t>© 2016 Udacity. All rights reserved.</a:t>
            </a:r>
            <a:endParaRPr b="0" i="0" sz="500" u="none" cap="none" strike="noStrike">
              <a:solidFill>
                <a:srgbClr val="000000"/>
              </a:solidFill>
              <a:latin typeface="Arial"/>
              <a:ea typeface="Arial"/>
              <a:cs typeface="Arial"/>
              <a:sym typeface="Arial"/>
            </a:endParaRPr>
          </a:p>
        </p:txBody>
      </p:sp>
      <p:sp>
        <p:nvSpPr>
          <p:cNvPr id="83" name="Google Shape;83;p18"/>
          <p:cNvSpPr/>
          <p:nvPr/>
        </p:nvSpPr>
        <p:spPr>
          <a:xfrm>
            <a:off x="3796401" y="3048793"/>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AFBFC"/>
              </a:buClr>
              <a:buSzPts val="1800"/>
              <a:buFont typeface="Open Sans"/>
              <a:buNone/>
            </a:pPr>
            <a:r>
              <a:rPr b="0" i="0" lang="en" sz="1800" u="none" cap="none" strike="noStrike">
                <a:solidFill>
                  <a:srgbClr val="FAFBFC"/>
                </a:solidFill>
                <a:latin typeface="Open Sans"/>
                <a:ea typeface="Open Sans"/>
                <a:cs typeface="Open Sans"/>
                <a:sym typeface="Open Sans"/>
              </a:rPr>
              <a:t>Be in Demand</a:t>
            </a:r>
            <a:endParaRPr b="0" i="0" sz="500" u="none" cap="none" strike="noStrike">
              <a:solidFill>
                <a:srgbClr val="000000"/>
              </a:solidFill>
              <a:latin typeface="Arial"/>
              <a:ea typeface="Arial"/>
              <a:cs typeface="Arial"/>
              <a:sym typeface="Arial"/>
            </a:endParaRPr>
          </a:p>
        </p:txBody>
      </p:sp>
      <p:pic>
        <p:nvPicPr>
          <p:cNvPr id="84" name="Google Shape;84;p18"/>
          <p:cNvPicPr preferRelativeResize="0"/>
          <p:nvPr/>
        </p:nvPicPr>
        <p:blipFill rotWithShape="1">
          <a:blip r:embed="rId2">
            <a:alphaModFix/>
          </a:blip>
          <a:srcRect b="0" l="0" r="0" t="0"/>
          <a:stretch/>
        </p:blipFill>
        <p:spPr>
          <a:xfrm>
            <a:off x="2500313" y="2221260"/>
            <a:ext cx="4143300" cy="720000"/>
          </a:xfrm>
          <a:prstGeom prst="rect">
            <a:avLst/>
          </a:prstGeom>
          <a:noFill/>
          <a:ln>
            <a:noFill/>
          </a:ln>
        </p:spPr>
      </p:pic>
      <p:sp>
        <p:nvSpPr>
          <p:cNvPr id="85" name="Google Shape;85;p18"/>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86" name="Shape 86"/>
        <p:cNvGrpSpPr/>
        <p:nvPr/>
      </p:nvGrpSpPr>
      <p:grpSpPr>
        <a:xfrm>
          <a:off x="0" y="0"/>
          <a:ext cx="0" cy="0"/>
          <a:chOff x="0" y="0"/>
          <a:chExt cx="0" cy="0"/>
        </a:xfrm>
      </p:grpSpPr>
      <p:sp>
        <p:nvSpPr>
          <p:cNvPr id="87" name="Google Shape;87;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20000"/>
              </a:lnSpc>
              <a:spcBef>
                <a:spcPts val="0"/>
              </a:spcBef>
              <a:spcAft>
                <a:spcPts val="0"/>
              </a:spcAft>
              <a:buSzPts val="2800"/>
              <a:buNone/>
              <a:defRPr/>
            </a:lvl1pPr>
            <a:lvl2pPr lvl="1" algn="l">
              <a:lnSpc>
                <a:spcPct val="120000"/>
              </a:lnSpc>
              <a:spcBef>
                <a:spcPts val="0"/>
              </a:spcBef>
              <a:spcAft>
                <a:spcPts val="0"/>
              </a:spcAft>
              <a:buSzPts val="2800"/>
              <a:buNone/>
              <a:defRPr/>
            </a:lvl2pPr>
            <a:lvl3pPr lvl="2" algn="l">
              <a:lnSpc>
                <a:spcPct val="120000"/>
              </a:lnSpc>
              <a:spcBef>
                <a:spcPts val="0"/>
              </a:spcBef>
              <a:spcAft>
                <a:spcPts val="0"/>
              </a:spcAft>
              <a:buSzPts val="2800"/>
              <a:buNone/>
              <a:defRPr/>
            </a:lvl3pPr>
            <a:lvl4pPr lvl="3" algn="l">
              <a:lnSpc>
                <a:spcPct val="120000"/>
              </a:lnSpc>
              <a:spcBef>
                <a:spcPts val="0"/>
              </a:spcBef>
              <a:spcAft>
                <a:spcPts val="0"/>
              </a:spcAft>
              <a:buSzPts val="2800"/>
              <a:buNone/>
              <a:defRPr/>
            </a:lvl4pPr>
            <a:lvl5pPr lvl="4" algn="l">
              <a:lnSpc>
                <a:spcPct val="120000"/>
              </a:lnSpc>
              <a:spcBef>
                <a:spcPts val="0"/>
              </a:spcBef>
              <a:spcAft>
                <a:spcPts val="0"/>
              </a:spcAft>
              <a:buSzPts val="2800"/>
              <a:buNone/>
              <a:defRPr/>
            </a:lvl5pPr>
            <a:lvl6pPr lvl="5" algn="l">
              <a:lnSpc>
                <a:spcPct val="120000"/>
              </a:lnSpc>
              <a:spcBef>
                <a:spcPts val="0"/>
              </a:spcBef>
              <a:spcAft>
                <a:spcPts val="0"/>
              </a:spcAft>
              <a:buSzPts val="2800"/>
              <a:buNone/>
              <a:defRPr/>
            </a:lvl6pPr>
            <a:lvl7pPr lvl="6" algn="l">
              <a:lnSpc>
                <a:spcPct val="120000"/>
              </a:lnSpc>
              <a:spcBef>
                <a:spcPts val="0"/>
              </a:spcBef>
              <a:spcAft>
                <a:spcPts val="0"/>
              </a:spcAft>
              <a:buSzPts val="2800"/>
              <a:buNone/>
              <a:defRPr/>
            </a:lvl7pPr>
            <a:lvl8pPr lvl="7" algn="l">
              <a:lnSpc>
                <a:spcPct val="120000"/>
              </a:lnSpc>
              <a:spcBef>
                <a:spcPts val="0"/>
              </a:spcBef>
              <a:spcAft>
                <a:spcPts val="0"/>
              </a:spcAft>
              <a:buSzPts val="2800"/>
              <a:buNone/>
              <a:defRPr/>
            </a:lvl8pPr>
            <a:lvl9pPr lvl="8" algn="l">
              <a:lnSpc>
                <a:spcPct val="120000"/>
              </a:lnSpc>
              <a:spcBef>
                <a:spcPts val="0"/>
              </a:spcBef>
              <a:spcAft>
                <a:spcPts val="0"/>
              </a:spcAft>
              <a:buSzPts val="2800"/>
              <a:buNone/>
              <a:defRPr/>
            </a:lvl9pPr>
          </a:lstStyle>
          <a:p/>
        </p:txBody>
      </p:sp>
      <p:sp>
        <p:nvSpPr>
          <p:cNvPr id="88" name="Google Shape;88;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89" name="Google Shape;89;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4" name="Shape 94"/>
        <p:cNvGrpSpPr/>
        <p:nvPr/>
      </p:nvGrpSpPr>
      <p:grpSpPr>
        <a:xfrm>
          <a:off x="0" y="0"/>
          <a:ext cx="0" cy="0"/>
          <a:chOff x="0" y="0"/>
          <a:chExt cx="0" cy="0"/>
        </a:xfrm>
      </p:grpSpPr>
      <p:sp>
        <p:nvSpPr>
          <p:cNvPr id="95" name="Google Shape;95;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6" name="Google Shape;96;p2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7" name="Google Shape;9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amp; Image">
  <p:cSld name="Title with Content &amp; Image">
    <p:bg>
      <p:bgPr>
        <a:solidFill>
          <a:srgbClr val="FFFFFF"/>
        </a:solidFill>
      </p:bgPr>
    </p:bg>
    <p:spTree>
      <p:nvGrpSpPr>
        <p:cNvPr id="14" name="Shape 14"/>
        <p:cNvGrpSpPr/>
        <p:nvPr/>
      </p:nvGrpSpPr>
      <p:grpSpPr>
        <a:xfrm>
          <a:off x="0" y="0"/>
          <a:ext cx="0" cy="0"/>
          <a:chOff x="0" y="0"/>
          <a:chExt cx="0" cy="0"/>
        </a:xfrm>
      </p:grpSpPr>
      <p:sp>
        <p:nvSpPr>
          <p:cNvPr id="15" name="Google Shape;15;p3"/>
          <p:cNvSpPr txBox="1"/>
          <p:nvPr>
            <p:ph idx="1" type="body"/>
          </p:nvPr>
        </p:nvSpPr>
        <p:spPr>
          <a:xfrm>
            <a:off x="457200" y="912875"/>
            <a:ext cx="8229600" cy="309600"/>
          </a:xfrm>
          <a:prstGeom prst="rect">
            <a:avLst/>
          </a:prstGeom>
          <a:noFill/>
          <a:ln>
            <a:noFill/>
          </a:ln>
        </p:spPr>
        <p:txBody>
          <a:bodyPr anchorCtr="0" anchor="t" bIns="34275" lIns="34275" spcFirstLastPara="1" rIns="34275" wrap="square" tIns="34275">
            <a:noAutofit/>
          </a:bodyPr>
          <a:lstStyle>
            <a:lvl1pPr indent="-228600" lvl="0" marL="457200" marR="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6" name="Google Shape;16;p3"/>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7" name="Google Shape;17;p3"/>
          <p:cNvSpPr txBox="1"/>
          <p:nvPr>
            <p:ph type="title"/>
          </p:nvPr>
        </p:nvSpPr>
        <p:spPr>
          <a:xfrm>
            <a:off x="457200" y="304800"/>
            <a:ext cx="8229600" cy="593700"/>
          </a:xfrm>
          <a:prstGeom prst="rect">
            <a:avLst/>
          </a:prstGeom>
          <a:noFill/>
          <a:ln>
            <a:noFill/>
          </a:ln>
        </p:spPr>
        <p:txBody>
          <a:bodyPr anchorCtr="0" anchor="t" bIns="34275" lIns="34275" spcFirstLastPara="1" rIns="34275" wrap="square" tIns="34275">
            <a:noAutofit/>
          </a:bodyPr>
          <a:lstStyle>
            <a:lvl1pPr lvl="0" marR="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lvl="1"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lvl="2"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lvl="3"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lvl="4"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lvl="5"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lvl="6"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lvl="7"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lvl="8"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8" name="Google Shape;18;p3"/>
          <p:cNvSpPr txBox="1"/>
          <p:nvPr>
            <p:ph idx="3" type="body"/>
          </p:nvPr>
        </p:nvSpPr>
        <p:spPr>
          <a:xfrm>
            <a:off x="457200" y="1714500"/>
            <a:ext cx="4025100" cy="2857500"/>
          </a:xfrm>
          <a:prstGeom prst="rect">
            <a:avLst/>
          </a:prstGeom>
          <a:noFill/>
          <a:ln>
            <a:noFill/>
          </a:ln>
        </p:spPr>
        <p:txBody>
          <a:bodyPr anchorCtr="0" anchor="ctr" bIns="34275" lIns="34275" spcFirstLastPara="1" rIns="34275" wrap="square" tIns="34275">
            <a:noAutofit/>
          </a:bodyPr>
          <a:lstStyle>
            <a:lvl1pPr indent="-317500" lvl="0" marL="457200" marR="0" algn="l">
              <a:lnSpc>
                <a:spcPct val="100000"/>
              </a:lnSpc>
              <a:spcBef>
                <a:spcPts val="700"/>
              </a:spcBef>
              <a:spcAft>
                <a:spcPts val="0"/>
              </a:spcAft>
              <a:buClr>
                <a:srgbClr val="2D3D4A"/>
              </a:buClr>
              <a:buSzPts val="1400"/>
              <a:buFont typeface="Open Sans"/>
              <a:buChar char="•"/>
              <a:defRPr b="0" i="0" sz="1800" u="none" cap="none" strike="noStrike">
                <a:solidFill>
                  <a:srgbClr val="2D3D4A"/>
                </a:solidFill>
                <a:latin typeface="Open Sans"/>
                <a:ea typeface="Open Sans"/>
                <a:cs typeface="Open Sans"/>
                <a:sym typeface="Open Sans"/>
              </a:defRPr>
            </a:lvl1pPr>
            <a:lvl2pPr indent="-311150" lvl="1" marL="914400" marR="0" algn="l">
              <a:lnSpc>
                <a:spcPct val="100000"/>
              </a:lnSpc>
              <a:spcBef>
                <a:spcPts val="700"/>
              </a:spcBef>
              <a:spcAft>
                <a:spcPts val="0"/>
              </a:spcAft>
              <a:buClr>
                <a:srgbClr val="2D3D4A"/>
              </a:buClr>
              <a:buSzPts val="1300"/>
              <a:buFont typeface="Open Sans"/>
              <a:buChar char="–"/>
              <a:defRPr b="0" i="0" sz="1600" u="none" cap="none" strike="noStrike">
                <a:solidFill>
                  <a:srgbClr val="2D3D4A"/>
                </a:solidFill>
                <a:latin typeface="Open Sans"/>
                <a:ea typeface="Open Sans"/>
                <a:cs typeface="Open Sans"/>
                <a:sym typeface="Open Sans"/>
              </a:defRPr>
            </a:lvl2pPr>
            <a:lvl3pPr indent="-298450" lvl="2" marL="1371600" marR="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3pPr>
            <a:lvl4pPr indent="-298450" lvl="3" marL="1828800" marR="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4pPr>
            <a:lvl5pPr indent="-298450" lvl="4" marL="2286000" marR="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9" name="Google Shape;19;p3"/>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1pPr>
            <a:lvl2pPr indent="0" lvl="1"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2pPr>
            <a:lvl3pPr indent="0" lvl="2"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3pPr>
            <a:lvl4pPr indent="0" lvl="3"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4pPr>
            <a:lvl5pPr indent="0" lvl="4"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5pPr>
            <a:lvl6pPr indent="0" lvl="5"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6pPr>
            <a:lvl7pPr indent="0" lvl="6"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7pPr>
            <a:lvl8pPr indent="0" lvl="7"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8pPr>
            <a:lvl9pPr indent="0" lvl="8"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
        <p:nvSpPr>
          <p:cNvPr id="20" name="Google Shape;20;p3"/>
          <p:cNvSpPr/>
          <p:nvPr>
            <p:ph idx="4" type="pic"/>
          </p:nvPr>
        </p:nvSpPr>
        <p:spPr>
          <a:xfrm>
            <a:off x="4662488" y="1714500"/>
            <a:ext cx="4024200" cy="2857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1pPr>
            <a:lvl2pPr lvl="1"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lvl="2"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lvl="3"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lvl="4"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lvl="5"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lvl="6"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lvl="7"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lvl="8"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8" name="Shape 98"/>
        <p:cNvGrpSpPr/>
        <p:nvPr/>
      </p:nvGrpSpPr>
      <p:grpSpPr>
        <a:xfrm>
          <a:off x="0" y="0"/>
          <a:ext cx="0" cy="0"/>
          <a:chOff x="0" y="0"/>
          <a:chExt cx="0" cy="0"/>
        </a:xfrm>
      </p:grpSpPr>
      <p:sp>
        <p:nvSpPr>
          <p:cNvPr id="99" name="Google Shape;99;p2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0" name="Google Shape;100;p2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1" name="Google Shape;10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4" name="Google Shape;10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 name="Shape 105"/>
        <p:cNvGrpSpPr/>
        <p:nvPr/>
      </p:nvGrpSpPr>
      <p:grpSpPr>
        <a:xfrm>
          <a:off x="0" y="0"/>
          <a:ext cx="0" cy="0"/>
          <a:chOff x="0" y="0"/>
          <a:chExt cx="0" cy="0"/>
        </a:xfrm>
      </p:grpSpPr>
      <p:sp>
        <p:nvSpPr>
          <p:cNvPr id="106" name="Google Shape;106;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7" name="Google Shape;107;p2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08" name="Google Shape;108;p2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09" name="Google Shape;10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0" name="Shape 110"/>
        <p:cNvGrpSpPr/>
        <p:nvPr/>
      </p:nvGrpSpPr>
      <p:grpSpPr>
        <a:xfrm>
          <a:off x="0" y="0"/>
          <a:ext cx="0" cy="0"/>
          <a:chOff x="0" y="0"/>
          <a:chExt cx="0" cy="0"/>
        </a:xfrm>
      </p:grpSpPr>
      <p:sp>
        <p:nvSpPr>
          <p:cNvPr id="111" name="Google Shape;111;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2" name="Google Shape;11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3" name="Shape 113"/>
        <p:cNvGrpSpPr/>
        <p:nvPr/>
      </p:nvGrpSpPr>
      <p:grpSpPr>
        <a:xfrm>
          <a:off x="0" y="0"/>
          <a:ext cx="0" cy="0"/>
          <a:chOff x="0" y="0"/>
          <a:chExt cx="0" cy="0"/>
        </a:xfrm>
      </p:grpSpPr>
      <p:sp>
        <p:nvSpPr>
          <p:cNvPr id="114" name="Google Shape;114;p2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5" name="Google Shape;115;p2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6" name="Google Shape;11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2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19" name="Google Shape;11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0" name="Shape 120"/>
        <p:cNvGrpSpPr/>
        <p:nvPr/>
      </p:nvGrpSpPr>
      <p:grpSpPr>
        <a:xfrm>
          <a:off x="0" y="0"/>
          <a:ext cx="0" cy="0"/>
          <a:chOff x="0" y="0"/>
          <a:chExt cx="0" cy="0"/>
        </a:xfrm>
      </p:grpSpPr>
      <p:sp>
        <p:nvSpPr>
          <p:cNvPr id="121" name="Google Shape;121;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3" name="Google Shape;123;p2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4" name="Google Shape;124;p2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5" name="Google Shape;12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26" name="Shape 126"/>
        <p:cNvGrpSpPr/>
        <p:nvPr/>
      </p:nvGrpSpPr>
      <p:grpSpPr>
        <a:xfrm>
          <a:off x="0" y="0"/>
          <a:ext cx="0" cy="0"/>
          <a:chOff x="0" y="0"/>
          <a:chExt cx="0" cy="0"/>
        </a:xfrm>
      </p:grpSpPr>
      <p:sp>
        <p:nvSpPr>
          <p:cNvPr id="127" name="Google Shape;127;p2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28" name="Google Shape;128;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9" name="Shape 129"/>
        <p:cNvGrpSpPr/>
        <p:nvPr/>
      </p:nvGrpSpPr>
      <p:grpSpPr>
        <a:xfrm>
          <a:off x="0" y="0"/>
          <a:ext cx="0" cy="0"/>
          <a:chOff x="0" y="0"/>
          <a:chExt cx="0" cy="0"/>
        </a:xfrm>
      </p:grpSpPr>
      <p:sp>
        <p:nvSpPr>
          <p:cNvPr id="130" name="Google Shape;130;p3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1" name="Google Shape;131;p3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32" name="Google Shape;132;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3" name="Shape 133"/>
        <p:cNvGrpSpPr/>
        <p:nvPr/>
      </p:nvGrpSpPr>
      <p:grpSpPr>
        <a:xfrm>
          <a:off x="0" y="0"/>
          <a:ext cx="0" cy="0"/>
          <a:chOff x="0" y="0"/>
          <a:chExt cx="0" cy="0"/>
        </a:xfrm>
      </p:grpSpPr>
      <p:sp>
        <p:nvSpPr>
          <p:cNvPr id="134" name="Google Shape;13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Content">
  <p:cSld name="Title with Content">
    <p:bg>
      <p:bgPr>
        <a:solidFill>
          <a:srgbClr val="FFFFFF"/>
        </a:solidFill>
      </p:bgPr>
    </p:bg>
    <p:spTree>
      <p:nvGrpSpPr>
        <p:cNvPr id="21" name="Shape 21"/>
        <p:cNvGrpSpPr/>
        <p:nvPr/>
      </p:nvGrpSpPr>
      <p:grpSpPr>
        <a:xfrm>
          <a:off x="0" y="0"/>
          <a:ext cx="0" cy="0"/>
          <a:chOff x="0" y="0"/>
          <a:chExt cx="0" cy="0"/>
        </a:xfrm>
      </p:grpSpPr>
      <p:sp>
        <p:nvSpPr>
          <p:cNvPr id="22" name="Google Shape;22;p4"/>
          <p:cNvSpPr txBox="1"/>
          <p:nvPr>
            <p:ph idx="1" type="body"/>
          </p:nvPr>
        </p:nvSpPr>
        <p:spPr>
          <a:xfrm>
            <a:off x="457200" y="914251"/>
            <a:ext cx="8229600" cy="309600"/>
          </a:xfrm>
          <a:prstGeom prst="rect">
            <a:avLst/>
          </a:prstGeom>
          <a:noFill/>
          <a:ln>
            <a:noFill/>
          </a:ln>
        </p:spPr>
        <p:txBody>
          <a:bodyPr anchorCtr="0" anchor="t" bIns="34275" lIns="34275" spcFirstLastPara="1" rIns="34275" wrap="square" tIns="34275">
            <a:noAutofit/>
          </a:bodyPr>
          <a:lstStyle>
            <a:lvl1pPr indent="-228600" lvl="0" marL="457200" marR="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23" name="Google Shape;23;p4"/>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24" name="Google Shape;24;p4"/>
          <p:cNvSpPr txBox="1"/>
          <p:nvPr>
            <p:ph type="title"/>
          </p:nvPr>
        </p:nvSpPr>
        <p:spPr>
          <a:xfrm>
            <a:off x="457200" y="304800"/>
            <a:ext cx="8229600" cy="595200"/>
          </a:xfrm>
          <a:prstGeom prst="rect">
            <a:avLst/>
          </a:prstGeom>
          <a:noFill/>
          <a:ln>
            <a:noFill/>
          </a:ln>
        </p:spPr>
        <p:txBody>
          <a:bodyPr anchorCtr="0" anchor="t" bIns="34275" lIns="34275" spcFirstLastPara="1" rIns="34275" wrap="square" tIns="34275">
            <a:noAutofit/>
          </a:bodyPr>
          <a:lstStyle>
            <a:lvl1pPr lvl="0" marR="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lvl="1"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lvl="2"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lvl="3"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lvl="4"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lvl="5"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lvl="6"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lvl="7"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lvl="8"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25" name="Google Shape;25;p4"/>
          <p:cNvSpPr txBox="1"/>
          <p:nvPr>
            <p:ph idx="3" type="body"/>
          </p:nvPr>
        </p:nvSpPr>
        <p:spPr>
          <a:xfrm>
            <a:off x="457200" y="1714500"/>
            <a:ext cx="8229600" cy="2857500"/>
          </a:xfrm>
          <a:prstGeom prst="rect">
            <a:avLst/>
          </a:prstGeom>
          <a:noFill/>
          <a:ln>
            <a:noFill/>
          </a:ln>
        </p:spPr>
        <p:txBody>
          <a:bodyPr anchorCtr="0" anchor="ctr" bIns="34275" lIns="34275" spcFirstLastPara="1" rIns="34275" wrap="square" tIns="34275">
            <a:noAutofit/>
          </a:bodyPr>
          <a:lstStyle>
            <a:lvl1pPr indent="-317500" lvl="0" marL="457200" marR="0" algn="l">
              <a:lnSpc>
                <a:spcPct val="100000"/>
              </a:lnSpc>
              <a:spcBef>
                <a:spcPts val="700"/>
              </a:spcBef>
              <a:spcAft>
                <a:spcPts val="0"/>
              </a:spcAft>
              <a:buClr>
                <a:srgbClr val="2D3D4A"/>
              </a:buClr>
              <a:buSzPts val="1400"/>
              <a:buFont typeface="Cabin"/>
              <a:buChar char="•"/>
              <a:defRPr b="0" i="0" sz="1800" u="none" cap="none" strike="noStrike">
                <a:solidFill>
                  <a:srgbClr val="2D3D4A"/>
                </a:solidFill>
                <a:latin typeface="Open Sans"/>
                <a:ea typeface="Open Sans"/>
                <a:cs typeface="Open Sans"/>
                <a:sym typeface="Open Sans"/>
              </a:defRPr>
            </a:lvl1pPr>
            <a:lvl2pPr indent="-311150" lvl="1" marL="914400" marR="0" algn="l">
              <a:lnSpc>
                <a:spcPct val="100000"/>
              </a:lnSpc>
              <a:spcBef>
                <a:spcPts val="700"/>
              </a:spcBef>
              <a:spcAft>
                <a:spcPts val="0"/>
              </a:spcAft>
              <a:buClr>
                <a:srgbClr val="2D3D4A"/>
              </a:buClr>
              <a:buSzPts val="1300"/>
              <a:buFont typeface="Open Sans"/>
              <a:buChar char="–"/>
              <a:defRPr b="0" i="0" sz="1600" u="none" cap="none" strike="noStrike">
                <a:solidFill>
                  <a:srgbClr val="2D3D4A"/>
                </a:solidFill>
                <a:latin typeface="Open Sans"/>
                <a:ea typeface="Open Sans"/>
                <a:cs typeface="Open Sans"/>
                <a:sym typeface="Open Sans"/>
              </a:defRPr>
            </a:lvl2pPr>
            <a:lvl3pPr indent="-298450" lvl="2" marL="1371600" marR="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3pPr>
            <a:lvl4pPr indent="-298450" lvl="3" marL="1828800" marR="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4pPr>
            <a:lvl5pPr indent="-298450" lvl="4" marL="2286000" marR="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26" name="Google Shape;26;p4"/>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1pPr>
            <a:lvl2pPr indent="0" lvl="1"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2pPr>
            <a:lvl3pPr indent="0" lvl="2"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3pPr>
            <a:lvl4pPr indent="0" lvl="3"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4pPr>
            <a:lvl5pPr indent="0" lvl="4"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5pPr>
            <a:lvl6pPr indent="0" lvl="5"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6pPr>
            <a:lvl7pPr indent="0" lvl="6"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7pPr>
            <a:lvl8pPr indent="0" lvl="7"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8pPr>
            <a:lvl9pPr indent="0" lvl="8"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Light">
  <p:cSld name="Segue Light">
    <p:bg>
      <p:bgPr>
        <a:solidFill>
          <a:srgbClr val="02B3E4"/>
        </a:solidFill>
      </p:bgPr>
    </p:bg>
    <p:spTree>
      <p:nvGrpSpPr>
        <p:cNvPr id="27" name="Shape 27"/>
        <p:cNvGrpSpPr/>
        <p:nvPr/>
      </p:nvGrpSpPr>
      <p:grpSpPr>
        <a:xfrm>
          <a:off x="0" y="0"/>
          <a:ext cx="0" cy="0"/>
          <a:chOff x="0" y="0"/>
          <a:chExt cx="0" cy="0"/>
        </a:xfrm>
      </p:grpSpPr>
      <p:sp>
        <p:nvSpPr>
          <p:cNvPr id="28" name="Google Shape;28;p5"/>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lvl="0"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lvl="1"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lvl="2"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lvl="3"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lvl="4"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lvl="5"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lvl="6"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lvl="7"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lvl="8"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29" name="Google Shape;29;p5"/>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rgbClr val="FFFFFF"/>
        </a:solidFill>
      </p:bgPr>
    </p:bg>
    <p:spTree>
      <p:nvGrpSpPr>
        <p:cNvPr id="30" name="Shape 30"/>
        <p:cNvGrpSpPr/>
        <p:nvPr/>
      </p:nvGrpSpPr>
      <p:grpSpPr>
        <a:xfrm>
          <a:off x="0" y="0"/>
          <a:ext cx="0" cy="0"/>
          <a:chOff x="0" y="0"/>
          <a:chExt cx="0" cy="0"/>
        </a:xfrm>
      </p:grpSpPr>
      <p:sp>
        <p:nvSpPr>
          <p:cNvPr id="31" name="Google Shape;31;p6"/>
          <p:cNvSpPr txBox="1"/>
          <p:nvPr>
            <p:ph idx="1" type="body"/>
          </p:nvPr>
        </p:nvSpPr>
        <p:spPr>
          <a:xfrm>
            <a:off x="457200" y="914251"/>
            <a:ext cx="8229600" cy="309600"/>
          </a:xfrm>
          <a:prstGeom prst="rect">
            <a:avLst/>
          </a:prstGeom>
          <a:noFill/>
          <a:ln>
            <a:noFill/>
          </a:ln>
        </p:spPr>
        <p:txBody>
          <a:bodyPr anchorCtr="0" anchor="t" bIns="34275" lIns="34275" spcFirstLastPara="1" rIns="34275" wrap="square" tIns="34275">
            <a:noAutofit/>
          </a:bodyPr>
          <a:lstStyle>
            <a:lvl1pPr indent="-228600" lvl="0" marL="457200" marR="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32" name="Google Shape;32;p6"/>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33" name="Google Shape;33;p6"/>
          <p:cNvSpPr txBox="1"/>
          <p:nvPr>
            <p:ph type="title"/>
          </p:nvPr>
        </p:nvSpPr>
        <p:spPr>
          <a:xfrm>
            <a:off x="457200" y="304800"/>
            <a:ext cx="8229600" cy="595200"/>
          </a:xfrm>
          <a:prstGeom prst="rect">
            <a:avLst/>
          </a:prstGeom>
          <a:noFill/>
          <a:ln>
            <a:noFill/>
          </a:ln>
        </p:spPr>
        <p:txBody>
          <a:bodyPr anchorCtr="0" anchor="t" bIns="34275" lIns="34275" spcFirstLastPara="1" rIns="34275" wrap="square" tIns="34275">
            <a:noAutofit/>
          </a:bodyPr>
          <a:lstStyle>
            <a:lvl1pPr lvl="0" marR="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lvl="1"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lvl="2"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lvl="3"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lvl="4"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lvl="5"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lvl="6"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lvl="7"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lvl="8"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34" name="Google Shape;34;p6"/>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1pPr>
            <a:lvl2pPr indent="0" lvl="1"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2pPr>
            <a:lvl3pPr indent="0" lvl="2"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3pPr>
            <a:lvl4pPr indent="0" lvl="3"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4pPr>
            <a:lvl5pPr indent="0" lvl="4"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5pPr>
            <a:lvl6pPr indent="0" lvl="5"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6pPr>
            <a:lvl7pPr indent="0" lvl="6"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7pPr>
            <a:lvl8pPr indent="0" lvl="7"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8pPr>
            <a:lvl9pPr indent="0" lvl="8"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
        <p:nvSpPr>
          <p:cNvPr id="35" name="Google Shape;35;p6"/>
          <p:cNvSpPr txBox="1"/>
          <p:nvPr>
            <p:ph idx="3" type="body"/>
          </p:nvPr>
        </p:nvSpPr>
        <p:spPr>
          <a:xfrm>
            <a:off x="457200" y="1715877"/>
            <a:ext cx="8229600" cy="2857800"/>
          </a:xfrm>
          <a:prstGeom prst="rect">
            <a:avLst/>
          </a:prstGeom>
          <a:noFill/>
          <a:ln>
            <a:noFill/>
          </a:ln>
        </p:spPr>
        <p:txBody>
          <a:bodyPr anchorCtr="0" anchor="ctr" bIns="34275" lIns="34275" spcFirstLastPara="1" rIns="34275" wrap="square" tIns="34275">
            <a:noAutofit/>
          </a:bodyPr>
          <a:lstStyle>
            <a:lvl1pPr indent="-228600" lvl="0" marL="4572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1pPr>
            <a:lvl2pPr indent="-228600" lvl="1" marL="914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36" name="Shape 36"/>
        <p:cNvGrpSpPr/>
        <p:nvPr/>
      </p:nvGrpSpPr>
      <p:grpSpPr>
        <a:xfrm>
          <a:off x="0" y="0"/>
          <a:ext cx="0" cy="0"/>
          <a:chOff x="0" y="0"/>
          <a:chExt cx="0" cy="0"/>
        </a:xfrm>
      </p:grpSpPr>
      <p:sp>
        <p:nvSpPr>
          <p:cNvPr id="37" name="Google Shape;37;p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20000"/>
              </a:lnSpc>
              <a:spcBef>
                <a:spcPts val="0"/>
              </a:spcBef>
              <a:spcAft>
                <a:spcPts val="0"/>
              </a:spcAft>
              <a:buSzPts val="4200"/>
              <a:buNone/>
              <a:defRPr sz="4200"/>
            </a:lvl1pPr>
            <a:lvl2pPr lvl="1" algn="ctr">
              <a:lnSpc>
                <a:spcPct val="120000"/>
              </a:lnSpc>
              <a:spcBef>
                <a:spcPts val="0"/>
              </a:spcBef>
              <a:spcAft>
                <a:spcPts val="0"/>
              </a:spcAft>
              <a:buSzPts val="4200"/>
              <a:buNone/>
              <a:defRPr sz="4200"/>
            </a:lvl2pPr>
            <a:lvl3pPr lvl="2" algn="ctr">
              <a:lnSpc>
                <a:spcPct val="120000"/>
              </a:lnSpc>
              <a:spcBef>
                <a:spcPts val="0"/>
              </a:spcBef>
              <a:spcAft>
                <a:spcPts val="0"/>
              </a:spcAft>
              <a:buSzPts val="4200"/>
              <a:buNone/>
              <a:defRPr sz="4200"/>
            </a:lvl3pPr>
            <a:lvl4pPr lvl="3" algn="ctr">
              <a:lnSpc>
                <a:spcPct val="120000"/>
              </a:lnSpc>
              <a:spcBef>
                <a:spcPts val="0"/>
              </a:spcBef>
              <a:spcAft>
                <a:spcPts val="0"/>
              </a:spcAft>
              <a:buSzPts val="4200"/>
              <a:buNone/>
              <a:defRPr sz="4200"/>
            </a:lvl4pPr>
            <a:lvl5pPr lvl="4" algn="ctr">
              <a:lnSpc>
                <a:spcPct val="120000"/>
              </a:lnSpc>
              <a:spcBef>
                <a:spcPts val="0"/>
              </a:spcBef>
              <a:spcAft>
                <a:spcPts val="0"/>
              </a:spcAft>
              <a:buSzPts val="4200"/>
              <a:buNone/>
              <a:defRPr sz="4200"/>
            </a:lvl5pPr>
            <a:lvl6pPr lvl="5" algn="ctr">
              <a:lnSpc>
                <a:spcPct val="120000"/>
              </a:lnSpc>
              <a:spcBef>
                <a:spcPts val="0"/>
              </a:spcBef>
              <a:spcAft>
                <a:spcPts val="0"/>
              </a:spcAft>
              <a:buSzPts val="4200"/>
              <a:buNone/>
              <a:defRPr sz="4200"/>
            </a:lvl6pPr>
            <a:lvl7pPr lvl="6" algn="ctr">
              <a:lnSpc>
                <a:spcPct val="120000"/>
              </a:lnSpc>
              <a:spcBef>
                <a:spcPts val="0"/>
              </a:spcBef>
              <a:spcAft>
                <a:spcPts val="0"/>
              </a:spcAft>
              <a:buSzPts val="4200"/>
              <a:buNone/>
              <a:defRPr sz="4200"/>
            </a:lvl7pPr>
            <a:lvl8pPr lvl="7" algn="ctr">
              <a:lnSpc>
                <a:spcPct val="120000"/>
              </a:lnSpc>
              <a:spcBef>
                <a:spcPts val="0"/>
              </a:spcBef>
              <a:spcAft>
                <a:spcPts val="0"/>
              </a:spcAft>
              <a:buSzPts val="4200"/>
              <a:buNone/>
              <a:defRPr sz="4200"/>
            </a:lvl8pPr>
            <a:lvl9pPr lvl="8" algn="ctr">
              <a:lnSpc>
                <a:spcPct val="120000"/>
              </a:lnSpc>
              <a:spcBef>
                <a:spcPts val="0"/>
              </a:spcBef>
              <a:spcAft>
                <a:spcPts val="0"/>
              </a:spcAft>
              <a:buSzPts val="4200"/>
              <a:buNone/>
              <a:defRPr sz="4200"/>
            </a:lvl9pPr>
          </a:lstStyle>
          <a:p/>
        </p:txBody>
      </p:sp>
      <p:sp>
        <p:nvSpPr>
          <p:cNvPr id="39" name="Google Shape;39;p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00000"/>
              </a:lnSpc>
              <a:spcBef>
                <a:spcPts val="0"/>
              </a:spcBef>
              <a:spcAft>
                <a:spcPts val="0"/>
              </a:spcAft>
              <a:buSzPts val="1800"/>
              <a:buChar char="●"/>
              <a:defRPr/>
            </a:lvl1pPr>
            <a:lvl2pPr indent="-317500" lvl="1" marL="914400" algn="l">
              <a:lnSpc>
                <a:spcPct val="100000"/>
              </a:lnSpc>
              <a:spcBef>
                <a:spcPts val="1600"/>
              </a:spcBef>
              <a:spcAft>
                <a:spcPts val="0"/>
              </a:spcAft>
              <a:buSzPts val="1400"/>
              <a:buChar char="○"/>
              <a:defRPr/>
            </a:lvl2pPr>
            <a:lvl3pPr indent="-317500" lvl="2" marL="1371600" algn="l">
              <a:lnSpc>
                <a:spcPct val="100000"/>
              </a:lnSpc>
              <a:spcBef>
                <a:spcPts val="1600"/>
              </a:spcBef>
              <a:spcAft>
                <a:spcPts val="0"/>
              </a:spcAft>
              <a:buSzPts val="1400"/>
              <a:buChar char="■"/>
              <a:defRPr/>
            </a:lvl3pPr>
            <a:lvl4pPr indent="-317500" lvl="3" marL="1828800" algn="l">
              <a:lnSpc>
                <a:spcPct val="100000"/>
              </a:lnSpc>
              <a:spcBef>
                <a:spcPts val="1600"/>
              </a:spcBef>
              <a:spcAft>
                <a:spcPts val="0"/>
              </a:spcAft>
              <a:buSzPts val="1400"/>
              <a:buChar char="●"/>
              <a:defRPr/>
            </a:lvl4pPr>
            <a:lvl5pPr indent="-317500" lvl="4" marL="2286000" algn="l">
              <a:lnSpc>
                <a:spcPct val="100000"/>
              </a:lnSpc>
              <a:spcBef>
                <a:spcPts val="1600"/>
              </a:spcBef>
              <a:spcAft>
                <a:spcPts val="0"/>
              </a:spcAft>
              <a:buSzPts val="1400"/>
              <a:buChar char="○"/>
              <a:defRPr/>
            </a:lvl5pPr>
            <a:lvl6pPr indent="-317500" lvl="5" marL="2743200" algn="l">
              <a:lnSpc>
                <a:spcPct val="100000"/>
              </a:lnSpc>
              <a:spcBef>
                <a:spcPts val="1600"/>
              </a:spcBef>
              <a:spcAft>
                <a:spcPts val="0"/>
              </a:spcAft>
              <a:buSzPts val="1400"/>
              <a:buChar char="■"/>
              <a:defRPr/>
            </a:lvl6pPr>
            <a:lvl7pPr indent="-317500" lvl="6" marL="3200400" algn="l">
              <a:lnSpc>
                <a:spcPct val="100000"/>
              </a:lnSpc>
              <a:spcBef>
                <a:spcPts val="1600"/>
              </a:spcBef>
              <a:spcAft>
                <a:spcPts val="0"/>
              </a:spcAft>
              <a:buSzPts val="1400"/>
              <a:buChar char="●"/>
              <a:defRPr/>
            </a:lvl7pPr>
            <a:lvl8pPr indent="-317500" lvl="7" marL="3657600" algn="l">
              <a:lnSpc>
                <a:spcPct val="100000"/>
              </a:lnSpc>
              <a:spcBef>
                <a:spcPts val="1600"/>
              </a:spcBef>
              <a:spcAft>
                <a:spcPts val="0"/>
              </a:spcAft>
              <a:buSzPts val="1400"/>
              <a:buChar char="○"/>
              <a:defRPr/>
            </a:lvl8pPr>
            <a:lvl9pPr indent="-317500" lvl="8" marL="4114800" algn="l">
              <a:lnSpc>
                <a:spcPct val="100000"/>
              </a:lnSpc>
              <a:spcBef>
                <a:spcPts val="1600"/>
              </a:spcBef>
              <a:spcAft>
                <a:spcPts val="1600"/>
              </a:spcAft>
              <a:buSzPts val="1400"/>
              <a:buChar char="■"/>
              <a:defRPr/>
            </a:lvl9pPr>
          </a:lstStyle>
          <a:p/>
        </p:txBody>
      </p:sp>
      <p:sp>
        <p:nvSpPr>
          <p:cNvPr id="41" name="Google Shape;4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rgbClr val="FFFFFF"/>
        </a:solidFill>
      </p:bgPr>
    </p:bg>
    <p:spTree>
      <p:nvGrpSpPr>
        <p:cNvPr id="42" name="Shape 42"/>
        <p:cNvGrpSpPr/>
        <p:nvPr/>
      </p:nvGrpSpPr>
      <p:grpSpPr>
        <a:xfrm>
          <a:off x="0" y="0"/>
          <a:ext cx="0" cy="0"/>
          <a:chOff x="0" y="0"/>
          <a:chExt cx="0" cy="0"/>
        </a:xfrm>
      </p:grpSpPr>
      <p:sp>
        <p:nvSpPr>
          <p:cNvPr id="43" name="Google Shape;43;p8"/>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type="tx">
  <p:cSld name="TITLE_AND_BODY">
    <p:spTree>
      <p:nvGrpSpPr>
        <p:cNvPr id="44" name="Shape 44"/>
        <p:cNvGrpSpPr/>
        <p:nvPr/>
      </p:nvGrpSpPr>
      <p:grpSpPr>
        <a:xfrm>
          <a:off x="0" y="0"/>
          <a:ext cx="0" cy="0"/>
          <a:chOff x="0" y="0"/>
          <a:chExt cx="0" cy="0"/>
        </a:xfrm>
      </p:grpSpPr>
      <p:sp>
        <p:nvSpPr>
          <p:cNvPr id="45" name="Google Shape;45;p9"/>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lvl="0"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lvl="1"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lvl="2"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lvl="3"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lvl="4"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lvl="5"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lvl="6"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lvl="7"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lvl="8"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46" name="Google Shape;46;p9"/>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gue with Subtitle">
  <p:cSld name="Segue with Subtitle">
    <p:spTree>
      <p:nvGrpSpPr>
        <p:cNvPr id="47" name="Shape 47"/>
        <p:cNvGrpSpPr/>
        <p:nvPr/>
      </p:nvGrpSpPr>
      <p:grpSpPr>
        <a:xfrm>
          <a:off x="0" y="0"/>
          <a:ext cx="0" cy="0"/>
          <a:chOff x="0" y="0"/>
          <a:chExt cx="0" cy="0"/>
        </a:xfrm>
      </p:grpSpPr>
      <p:sp>
        <p:nvSpPr>
          <p:cNvPr id="48" name="Google Shape;48;p10"/>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lvl="0"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lvl="1"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lvl="2"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lvl="3"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lvl="4"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lvl="5"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lvl="6"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lvl="7"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lvl="8"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49" name="Google Shape;49;p10"/>
          <p:cNvSpPr txBox="1"/>
          <p:nvPr>
            <p:ph idx="1" type="body"/>
          </p:nvPr>
        </p:nvSpPr>
        <p:spPr>
          <a:xfrm>
            <a:off x="457200" y="2633663"/>
            <a:ext cx="8229600" cy="1390800"/>
          </a:xfrm>
          <a:prstGeom prst="rect">
            <a:avLst/>
          </a:prstGeom>
          <a:noFill/>
          <a:ln>
            <a:noFill/>
          </a:ln>
        </p:spPr>
        <p:txBody>
          <a:bodyPr anchorCtr="0" anchor="t" bIns="34275" lIns="34275" spcFirstLastPara="1" rIns="34275" wrap="square" tIns="34275">
            <a:noAutofit/>
          </a:bodyPr>
          <a:lstStyle>
            <a:lvl1pPr indent="-228600" lvl="0" marL="457200" marR="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1pPr>
            <a:lvl2pPr indent="-228600" lvl="1" marL="914400" marR="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2pPr>
            <a:lvl3pPr indent="-228600" lvl="2" marL="1371600" marR="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3pPr>
            <a:lvl4pPr indent="-228600" lvl="3" marL="1828800" marR="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4pPr>
            <a:lvl5pPr indent="-228600" lvl="4" marL="2286000" marR="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50" name="Google Shape;50;p10"/>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9.xml"/><Relationship Id="rId10" Type="http://schemas.openxmlformats.org/officeDocument/2006/relationships/slideLayout" Target="../slideLayouts/slideLayout28.xml"/><Relationship Id="rId12" Type="http://schemas.openxmlformats.org/officeDocument/2006/relationships/theme" Target="../theme/theme1.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5" Type="http://schemas.openxmlformats.org/officeDocument/2006/relationships/slideLayout" Target="../slideLayouts/slideLayout23.xml"/><Relationship Id="rId6" Type="http://schemas.openxmlformats.org/officeDocument/2006/relationships/slideLayout" Target="../slideLayouts/slideLayout24.xml"/><Relationship Id="rId7" Type="http://schemas.openxmlformats.org/officeDocument/2006/relationships/slideLayout" Target="../slideLayouts/slideLayout25.xml"/><Relationship Id="rId8"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E3D4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lv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lvl="1"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lvl="2"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lvl="3"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lvl="4"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lvl="5"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lvl="6"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lvl="7"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lvl="8"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7" name="Google Shape;7;p1"/>
          <p:cNvSpPr txBox="1"/>
          <p:nvPr>
            <p:ph idx="1" type="body"/>
          </p:nvPr>
        </p:nvSpPr>
        <p:spPr>
          <a:xfrm>
            <a:off x="614363" y="2662238"/>
            <a:ext cx="79152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9pPr>
          </a:lstStyle>
          <a:p/>
        </p:txBody>
      </p:sp>
      <p:sp>
        <p:nvSpPr>
          <p:cNvPr id="8" name="Google Shape;8;p1"/>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0" name="Shape 90"/>
        <p:cNvGrpSpPr/>
        <p:nvPr/>
      </p:nvGrpSpPr>
      <p:grpSpPr>
        <a:xfrm>
          <a:off x="0" y="0"/>
          <a:ext cx="0" cy="0"/>
          <a:chOff x="0" y="0"/>
          <a:chExt cx="0" cy="0"/>
        </a:xfrm>
      </p:grpSpPr>
      <p:sp>
        <p:nvSpPr>
          <p:cNvPr id="91" name="Google Shape;91;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2" name="Google Shape;92;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3" name="Google Shape;93;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figma.com/proto/NdvyHPGngOOqGgBbiBdSd3/LinkedIn-Grad?node-id=1%3A2&amp;scaling=scale-down&amp;page-id=0%3A1&amp;starting-point-node-id=1%3A2&amp;show-proto-sidebar=1" TargetMode="Externa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hyperlink" Target="https://docs.google.com/document/d/1IpYF2Q6qLmkuDphPxj-agSusGgOExAOROGBLqtRci-I/edit?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drive.google.com/file/d/10tqABv-Fmopie7seHloAqa6EF1kpEZaP/view" TargetMode="External"/><Relationship Id="rId4" Type="http://schemas.openxmlformats.org/officeDocument/2006/relationships/hyperlink" Target="https://docs.google.com/document/d/1WgLP_Uc-NrqYvnGwC0Fkm0_hsr4BK4LM-i8jVKaKSmI/edit?usp=shar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hyperlink" Target="https://drive.google.com/file/d/11xvKVKIRclPWLNnWsXjIZZORsrSXcyqW/view" TargetMode="External"/><Relationship Id="rId4" Type="http://schemas.openxmlformats.org/officeDocument/2006/relationships/hyperlink" Target="https://docs.google.com/document/d/1udj18n1L8luxlcH-WHP1H_d0-2DLDAWjF8KAm2iGrH4/edit?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hyperlink" Target="https://docs.google.com/document/u/0/d/1qQT1O1q-cQmvUEG8RVpqVQ_T16-h4K0_F3IWCxsAqoI/edi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hyperlink" Target="https://docs.google.com/document/d/1qQT1O1q-cQmvUEG8RVpqVQ_T16-h4K0_F3IWCxsAqoI/edit?usp=sharin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docs.google.com/presentation/d/1uI4dkdi-WtPGg5fMfuCDM0gKfkAokmInbz_uy8NjTz0/edit?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32"/>
          <p:cNvSpPr txBox="1"/>
          <p:nvPr>
            <p:ph type="title"/>
          </p:nvPr>
        </p:nvSpPr>
        <p:spPr>
          <a:xfrm>
            <a:off x="457200" y="834727"/>
            <a:ext cx="8229600" cy="1389300"/>
          </a:xfrm>
          <a:prstGeom prst="rect">
            <a:avLst/>
          </a:prstGeom>
          <a:noFill/>
          <a:ln>
            <a:noFill/>
          </a:ln>
        </p:spPr>
        <p:txBody>
          <a:bodyPr anchorCtr="0" anchor="b" bIns="0" lIns="0" spcFirstLastPara="1" rIns="0" wrap="square" tIns="0">
            <a:noAutofit/>
          </a:bodyPr>
          <a:lstStyle/>
          <a:p>
            <a:pPr indent="0" lvl="0" marL="0" marR="0" rtl="0" algn="l">
              <a:lnSpc>
                <a:spcPct val="120000"/>
              </a:lnSpc>
              <a:spcBef>
                <a:spcPts val="0"/>
              </a:spcBef>
              <a:spcAft>
                <a:spcPts val="0"/>
              </a:spcAft>
              <a:buClr>
                <a:srgbClr val="FFFFFF"/>
              </a:buClr>
              <a:buSzPts val="500"/>
              <a:buFont typeface="Open Sans"/>
              <a:buNone/>
            </a:pPr>
            <a:r>
              <a:rPr lang="en"/>
              <a:t>LinkedIn Grad</a:t>
            </a:r>
            <a:endParaRPr sz="500"/>
          </a:p>
        </p:txBody>
      </p:sp>
      <p:sp>
        <p:nvSpPr>
          <p:cNvPr id="140" name="Google Shape;140;p32"/>
          <p:cNvSpPr txBox="1"/>
          <p:nvPr>
            <p:ph idx="1" type="body"/>
          </p:nvPr>
        </p:nvSpPr>
        <p:spPr>
          <a:xfrm>
            <a:off x="457200" y="2195525"/>
            <a:ext cx="5900700" cy="1858500"/>
          </a:xfrm>
          <a:prstGeom prst="rect">
            <a:avLst/>
          </a:prstGeom>
          <a:noFill/>
          <a:ln>
            <a:noFill/>
          </a:ln>
        </p:spPr>
        <p:txBody>
          <a:bodyPr anchorCtr="0" anchor="t" bIns="0" lIns="0" spcFirstLastPara="1" rIns="0" wrap="square" tIns="0">
            <a:noAutofit/>
          </a:bodyPr>
          <a:lstStyle/>
          <a:p>
            <a:pPr indent="0" lvl="0" marL="0" marR="0" rtl="0" algn="l">
              <a:lnSpc>
                <a:spcPct val="131250"/>
              </a:lnSpc>
              <a:spcBef>
                <a:spcPts val="0"/>
              </a:spcBef>
              <a:spcAft>
                <a:spcPts val="0"/>
              </a:spcAft>
              <a:buClr>
                <a:srgbClr val="9CBDD8"/>
              </a:buClr>
              <a:buSzPts val="500"/>
              <a:buFont typeface="Open Sans"/>
              <a:buNone/>
            </a:pPr>
            <a:r>
              <a:rPr lang="en"/>
              <a:t>Design Sprint</a:t>
            </a:r>
            <a:endParaRPr b="1"/>
          </a:p>
          <a:p>
            <a:pPr indent="0" lvl="0" marL="0" marR="0" rtl="0" algn="l">
              <a:lnSpc>
                <a:spcPct val="131250"/>
              </a:lnSpc>
              <a:spcBef>
                <a:spcPts val="0"/>
              </a:spcBef>
              <a:spcAft>
                <a:spcPts val="0"/>
              </a:spcAft>
              <a:buClr>
                <a:srgbClr val="9CBDD8"/>
              </a:buClr>
              <a:buSzPts val="500"/>
              <a:buFont typeface="Open Sans"/>
              <a:buNone/>
            </a:pPr>
            <a:r>
              <a:t/>
            </a:r>
            <a:endParaRPr b="1"/>
          </a:p>
          <a:p>
            <a:pPr indent="0" lvl="0" marL="0" marR="0" rtl="0" algn="l">
              <a:lnSpc>
                <a:spcPct val="131250"/>
              </a:lnSpc>
              <a:spcBef>
                <a:spcPts val="0"/>
              </a:spcBef>
              <a:spcAft>
                <a:spcPts val="0"/>
              </a:spcAft>
              <a:buClr>
                <a:srgbClr val="9CBDD8"/>
              </a:buClr>
              <a:buSzPts val="500"/>
              <a:buFont typeface="Open Sans"/>
              <a:buNone/>
            </a:pPr>
            <a:r>
              <a:t/>
            </a:r>
            <a:endParaRPr b="1"/>
          </a:p>
          <a:p>
            <a:pPr indent="0" lvl="0" marL="0" marR="0" rtl="0" algn="l">
              <a:lnSpc>
                <a:spcPct val="131250"/>
              </a:lnSpc>
              <a:spcBef>
                <a:spcPts val="0"/>
              </a:spcBef>
              <a:spcAft>
                <a:spcPts val="0"/>
              </a:spcAft>
              <a:buClr>
                <a:srgbClr val="9CBDD8"/>
              </a:buClr>
              <a:buSzPts val="500"/>
              <a:buFont typeface="Open Sans"/>
              <a:buNone/>
            </a:pPr>
            <a:r>
              <a:rPr b="1" lang="en"/>
              <a:t>Product Manager: Bich Pham</a:t>
            </a:r>
            <a:endParaRPr b="1"/>
          </a:p>
          <a:p>
            <a:pPr indent="0" lvl="0" marL="0" marR="0" rtl="0" algn="l">
              <a:lnSpc>
                <a:spcPct val="131250"/>
              </a:lnSpc>
              <a:spcBef>
                <a:spcPts val="0"/>
              </a:spcBef>
              <a:spcAft>
                <a:spcPts val="0"/>
              </a:spcAft>
              <a:buClr>
                <a:srgbClr val="9CBDD8"/>
              </a:buClr>
              <a:buSzPts val="500"/>
              <a:buFont typeface="Open Sans"/>
              <a:buNone/>
            </a:pPr>
            <a:r>
              <a:t/>
            </a:r>
            <a:endParaRPr sz="500"/>
          </a:p>
        </p:txBody>
      </p:sp>
      <p:sp>
        <p:nvSpPr>
          <p:cNvPr id="141" name="Google Shape;141;p32"/>
          <p:cNvSpPr txBox="1"/>
          <p:nvPr>
            <p:ph idx="4294967295" type="body"/>
          </p:nvPr>
        </p:nvSpPr>
        <p:spPr>
          <a:xfrm>
            <a:off x="457200" y="4914900"/>
            <a:ext cx="39576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D97AD"/>
              </a:buClr>
              <a:buSzPts val="500"/>
              <a:buFont typeface="Open Sans"/>
              <a:buNone/>
            </a:pPr>
            <a:r>
              <a:rPr b="0" i="0" lang="en" sz="700" u="none" cap="none" strike="noStrike">
                <a:solidFill>
                  <a:srgbClr val="7D97AD"/>
                </a:solidFill>
                <a:latin typeface="Open Sans"/>
                <a:ea typeface="Open Sans"/>
                <a:cs typeface="Open Sans"/>
                <a:sym typeface="Open Sans"/>
              </a:rPr>
              <a:t>© 2019 Udacity.  All rights reserved.</a:t>
            </a:r>
            <a:endParaRPr sz="500"/>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1"/>
          <p:cNvSpPr txBox="1"/>
          <p:nvPr>
            <p:ph type="title"/>
          </p:nvPr>
        </p:nvSpPr>
        <p:spPr>
          <a:xfrm>
            <a:off x="311700" y="216425"/>
            <a:ext cx="3061200" cy="572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500"/>
              <a:buNone/>
            </a:pPr>
            <a:r>
              <a:rPr lang="en" sz="3200"/>
              <a:t>Success Metrics</a:t>
            </a:r>
            <a:endParaRPr sz="3200"/>
          </a:p>
        </p:txBody>
      </p:sp>
      <p:graphicFrame>
        <p:nvGraphicFramePr>
          <p:cNvPr id="205" name="Google Shape;205;p41"/>
          <p:cNvGraphicFramePr/>
          <p:nvPr/>
        </p:nvGraphicFramePr>
        <p:xfrm>
          <a:off x="265176" y="689800"/>
          <a:ext cx="3000000" cy="3000000"/>
        </p:xfrm>
        <a:graphic>
          <a:graphicData uri="http://schemas.openxmlformats.org/drawingml/2006/table">
            <a:tbl>
              <a:tblPr>
                <a:noFill/>
                <a:tableStyleId>{F732E92C-529B-42E4-AB83-DB57919E3FA1}</a:tableStyleId>
              </a:tblPr>
              <a:tblGrid>
                <a:gridCol w="1388000"/>
                <a:gridCol w="2536325"/>
                <a:gridCol w="2341800"/>
                <a:gridCol w="2420675"/>
              </a:tblGrid>
              <a:tr h="3676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rPr>
                        <a:t>Goals</a:t>
                      </a:r>
                      <a:endParaRPr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rPr>
                        <a:t>Signals</a:t>
                      </a:r>
                      <a:endParaRPr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rPr>
                        <a:t>Metrics</a:t>
                      </a:r>
                      <a:endParaRPr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r>
              <a:tr h="585050">
                <a:tc>
                  <a:txBody>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Happiness</a:t>
                      </a:r>
                      <a:endParaRPr/>
                    </a:p>
                    <a:p>
                      <a:pPr indent="0" lvl="0" marL="0" marR="0" rtl="0" algn="l">
                        <a:lnSpc>
                          <a:spcPct val="100000"/>
                        </a:lnSpc>
                        <a:spcBef>
                          <a:spcPts val="0"/>
                        </a:spcBef>
                        <a:spcAft>
                          <a:spcPts val="0"/>
                        </a:spcAft>
                        <a:buClr>
                          <a:srgbClr val="000000"/>
                        </a:buClr>
                        <a:buSzPts val="1400"/>
                        <a:buFont typeface="Arial"/>
                        <a:buNone/>
                      </a:pPr>
                      <a:br>
                        <a:rPr lang="en" sz="1400" u="none" cap="none" strike="noStrike">
                          <a:solidFill>
                            <a:srgbClr val="FFFFFF"/>
                          </a:solidFill>
                        </a:rPr>
                      </a:br>
                      <a:endParaRPr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p>
                      <a:pPr indent="0" lvl="0" marL="0" marR="0" rtl="0" algn="l">
                        <a:lnSpc>
                          <a:spcPct val="100000"/>
                        </a:lnSpc>
                        <a:spcBef>
                          <a:spcPts val="0"/>
                        </a:spcBef>
                        <a:spcAft>
                          <a:spcPts val="0"/>
                        </a:spcAft>
                        <a:buClr>
                          <a:srgbClr val="000000"/>
                        </a:buClr>
                        <a:buSzPts val="1000"/>
                        <a:buFont typeface="Arial"/>
                        <a:buNone/>
                      </a:pPr>
                      <a:r>
                        <a:rPr lang="en" sz="1000"/>
                        <a:t>Users are pleasurable with the features</a:t>
                      </a:r>
                      <a:endParaRPr sz="1000" u="none" cap="none" strike="noStrike"/>
                    </a:p>
                    <a:p>
                      <a:pPr indent="0" lvl="0" marL="0" marR="0" rtl="0" algn="l">
                        <a:lnSpc>
                          <a:spcPct val="100000"/>
                        </a:lnSpc>
                        <a:spcBef>
                          <a:spcPts val="0"/>
                        </a:spcBef>
                        <a:spcAft>
                          <a:spcPts val="0"/>
                        </a:spcAft>
                        <a:buClr>
                          <a:srgbClr val="000000"/>
                        </a:buClr>
                        <a:buSzPts val="1000"/>
                        <a:buFont typeface="Arial"/>
                        <a:buNone/>
                      </a:pPr>
                      <a:r>
                        <a:t/>
                      </a:r>
                      <a:endParaRPr sz="1000" u="none" cap="none" strike="noStrike"/>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a:t>- Interview</a:t>
                      </a:r>
                      <a:endParaRPr sz="1000"/>
                    </a:p>
                    <a:p>
                      <a:pPr indent="0" lvl="0" marL="0" marR="0" rtl="0" algn="l">
                        <a:lnSpc>
                          <a:spcPct val="100000"/>
                        </a:lnSpc>
                        <a:spcBef>
                          <a:spcPts val="0"/>
                        </a:spcBef>
                        <a:spcAft>
                          <a:spcPts val="0"/>
                        </a:spcAft>
                        <a:buClr>
                          <a:srgbClr val="000000"/>
                        </a:buClr>
                        <a:buSzPts val="1000"/>
                        <a:buFont typeface="Arial"/>
                        <a:buNone/>
                      </a:pPr>
                      <a:r>
                        <a:rPr lang="en" sz="1000"/>
                        <a:t>- Survey</a:t>
                      </a:r>
                      <a:endParaRPr sz="1000"/>
                    </a:p>
                    <a:p>
                      <a:pPr indent="0" lvl="0" marL="0" marR="0" rtl="0" algn="l">
                        <a:lnSpc>
                          <a:spcPct val="100000"/>
                        </a:lnSpc>
                        <a:spcBef>
                          <a:spcPts val="0"/>
                        </a:spcBef>
                        <a:spcAft>
                          <a:spcPts val="0"/>
                        </a:spcAft>
                        <a:buClr>
                          <a:srgbClr val="000000"/>
                        </a:buClr>
                        <a:buSzPts val="1000"/>
                        <a:buFont typeface="Arial"/>
                        <a:buNone/>
                      </a:pPr>
                      <a:r>
                        <a:rPr lang="en" sz="1000"/>
                        <a:t>- Rate from market (app store,play store)</a:t>
                      </a:r>
                      <a:endParaRPr sz="1000"/>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a:t>- Score</a:t>
                      </a:r>
                      <a:endParaRPr sz="1000" u="none" cap="none" strike="noStrike"/>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r h="763600">
                <a:tc>
                  <a:txBody>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Arial"/>
                          <a:ea typeface="Arial"/>
                          <a:cs typeface="Arial"/>
                          <a:sym typeface="Arial"/>
                        </a:rPr>
                        <a:t>Engagement</a:t>
                      </a:r>
                      <a:endParaRPr b="0" i="0" sz="1400" u="none" cap="none" strike="noStrike">
                        <a:solidFill>
                          <a:srgbClr val="FFFFFF"/>
                        </a:solidFill>
                        <a:latin typeface="Arial"/>
                        <a:ea typeface="Arial"/>
                        <a:cs typeface="Arial"/>
                        <a:sym typeface="Aria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a:t>Users continues signup and interact in app</a:t>
                      </a:r>
                      <a:endParaRPr sz="1000" u="none" cap="none" strike="noStrike"/>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a:t>- CV created</a:t>
                      </a:r>
                      <a:endParaRPr sz="1000"/>
                    </a:p>
                    <a:p>
                      <a:pPr indent="0" lvl="0" marL="0" marR="0" rtl="0" algn="l">
                        <a:lnSpc>
                          <a:spcPct val="100000"/>
                        </a:lnSpc>
                        <a:spcBef>
                          <a:spcPts val="0"/>
                        </a:spcBef>
                        <a:spcAft>
                          <a:spcPts val="0"/>
                        </a:spcAft>
                        <a:buClr>
                          <a:srgbClr val="000000"/>
                        </a:buClr>
                        <a:buSzPts val="1000"/>
                        <a:buFont typeface="Arial"/>
                        <a:buNone/>
                      </a:pPr>
                      <a:r>
                        <a:rPr lang="en" sz="1000"/>
                        <a:t>- Time online</a:t>
                      </a:r>
                      <a:endParaRPr sz="1000"/>
                    </a:p>
                    <a:p>
                      <a:pPr indent="0" lvl="0" marL="0" marR="0" rtl="0" algn="l">
                        <a:lnSpc>
                          <a:spcPct val="100000"/>
                        </a:lnSpc>
                        <a:spcBef>
                          <a:spcPts val="0"/>
                        </a:spcBef>
                        <a:spcAft>
                          <a:spcPts val="0"/>
                        </a:spcAft>
                        <a:buClr>
                          <a:srgbClr val="000000"/>
                        </a:buClr>
                        <a:buSzPts val="1000"/>
                        <a:buFont typeface="Arial"/>
                        <a:buNone/>
                      </a:pPr>
                      <a:r>
                        <a:rPr lang="en" sz="1000"/>
                        <a:t>- Certificate taken</a:t>
                      </a:r>
                      <a:endParaRPr sz="1000"/>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a:t>- Average using time (weekly)</a:t>
                      </a:r>
                      <a:endParaRPr sz="1000"/>
                    </a:p>
                    <a:p>
                      <a:pPr indent="0" lvl="0" marL="0" marR="0" rtl="0" algn="l">
                        <a:lnSpc>
                          <a:spcPct val="100000"/>
                        </a:lnSpc>
                        <a:spcBef>
                          <a:spcPts val="0"/>
                        </a:spcBef>
                        <a:spcAft>
                          <a:spcPts val="0"/>
                        </a:spcAft>
                        <a:buClr>
                          <a:srgbClr val="000000"/>
                        </a:buClr>
                        <a:buSzPts val="1000"/>
                        <a:buFont typeface="Arial"/>
                        <a:buNone/>
                      </a:pPr>
                      <a:r>
                        <a:rPr lang="en" sz="1000"/>
                        <a:t>- Active users (monthly)</a:t>
                      </a:r>
                      <a:endParaRPr sz="1000"/>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r h="7636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rPr>
                        <a:t>Adoption</a:t>
                      </a:r>
                      <a:endParaRPr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000"/>
                        <a:t>New users value and introduce to others</a:t>
                      </a:r>
                      <a:endParaRPr sz="1000" u="none" cap="none" strike="noStrike"/>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000"/>
                        <a:t>- downloads app</a:t>
                      </a:r>
                      <a:endParaRPr sz="1000"/>
                    </a:p>
                    <a:p>
                      <a:pPr indent="0" lvl="0" marL="0" marR="0" rtl="0" algn="l">
                        <a:lnSpc>
                          <a:spcPct val="100000"/>
                        </a:lnSpc>
                        <a:spcBef>
                          <a:spcPts val="0"/>
                        </a:spcBef>
                        <a:spcAft>
                          <a:spcPts val="0"/>
                        </a:spcAft>
                        <a:buClr>
                          <a:srgbClr val="000000"/>
                        </a:buClr>
                        <a:buSzPts val="1400"/>
                        <a:buFont typeface="Arial"/>
                        <a:buNone/>
                      </a:pPr>
                      <a:r>
                        <a:rPr lang="en" sz="1000"/>
                        <a:t>- signup</a:t>
                      </a:r>
                      <a:endParaRPr sz="1000"/>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000"/>
                        <a:t>- Conversion rate</a:t>
                      </a:r>
                      <a:endParaRPr sz="1000" u="none" cap="none" strike="noStrike"/>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r h="7636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rPr>
                        <a:t>Retention</a:t>
                      </a:r>
                      <a:endParaRPr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en" sz="1000"/>
                        <a:t>Users continue to use the feature</a:t>
                      </a:r>
                      <a:endParaRPr sz="1000" u="none" cap="none" strike="noStrike"/>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000"/>
                        <a:t>- CV created</a:t>
                      </a:r>
                      <a:endParaRPr sz="1000"/>
                    </a:p>
                    <a:p>
                      <a:pPr indent="0" lvl="0" marL="0" marR="0" rtl="0" algn="l">
                        <a:lnSpc>
                          <a:spcPct val="100000"/>
                        </a:lnSpc>
                        <a:spcBef>
                          <a:spcPts val="0"/>
                        </a:spcBef>
                        <a:spcAft>
                          <a:spcPts val="0"/>
                        </a:spcAft>
                        <a:buClr>
                          <a:srgbClr val="000000"/>
                        </a:buClr>
                        <a:buSzPts val="1400"/>
                        <a:buFont typeface="Arial"/>
                        <a:buNone/>
                      </a:pPr>
                      <a:r>
                        <a:rPr lang="en" sz="1000"/>
                        <a:t>- upgrade membership</a:t>
                      </a:r>
                      <a:endParaRPr sz="1000"/>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000"/>
                        <a:t>- churn rate</a:t>
                      </a:r>
                      <a:endParaRPr sz="1000"/>
                    </a:p>
                    <a:p>
                      <a:pPr indent="0" lvl="0" marL="0" marR="0" rtl="0" algn="l">
                        <a:lnSpc>
                          <a:spcPct val="100000"/>
                        </a:lnSpc>
                        <a:spcBef>
                          <a:spcPts val="0"/>
                        </a:spcBef>
                        <a:spcAft>
                          <a:spcPts val="0"/>
                        </a:spcAft>
                        <a:buClr>
                          <a:srgbClr val="000000"/>
                        </a:buClr>
                        <a:buSzPts val="1400"/>
                        <a:buFont typeface="Arial"/>
                        <a:buNone/>
                      </a:pPr>
                      <a:r>
                        <a:rPr lang="en" sz="1000"/>
                        <a:t>- renew rate</a:t>
                      </a:r>
                      <a:endParaRPr sz="1000"/>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r h="7636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rPr>
                        <a:t>Task Success</a:t>
                      </a:r>
                      <a:endParaRPr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a:t>Users get jobs and knowledge</a:t>
                      </a:r>
                      <a:endParaRPr sz="1000" u="none" cap="none" strike="noStrike"/>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a:t>- jobs offers</a:t>
                      </a:r>
                      <a:endParaRPr sz="1000"/>
                    </a:p>
                    <a:p>
                      <a:pPr indent="0" lvl="0" marL="0" marR="0" rtl="0" algn="l">
                        <a:lnSpc>
                          <a:spcPct val="100000"/>
                        </a:lnSpc>
                        <a:spcBef>
                          <a:spcPts val="0"/>
                        </a:spcBef>
                        <a:spcAft>
                          <a:spcPts val="0"/>
                        </a:spcAft>
                        <a:buClr>
                          <a:srgbClr val="000000"/>
                        </a:buClr>
                        <a:buSzPts val="1000"/>
                        <a:buFont typeface="Arial"/>
                        <a:buNone/>
                      </a:pPr>
                      <a:r>
                        <a:rPr lang="en" sz="1000"/>
                        <a:t>- profile suggest</a:t>
                      </a:r>
                      <a:endParaRPr sz="1000"/>
                    </a:p>
                    <a:p>
                      <a:pPr indent="0" lvl="0" marL="0" marR="0" rtl="0" algn="l">
                        <a:lnSpc>
                          <a:spcPct val="100000"/>
                        </a:lnSpc>
                        <a:spcBef>
                          <a:spcPts val="0"/>
                        </a:spcBef>
                        <a:spcAft>
                          <a:spcPts val="0"/>
                        </a:spcAft>
                        <a:buClr>
                          <a:srgbClr val="000000"/>
                        </a:buClr>
                        <a:buSzPts val="1000"/>
                        <a:buFont typeface="Arial"/>
                        <a:buNone/>
                      </a:pPr>
                      <a:r>
                        <a:rPr lang="en" sz="1000"/>
                        <a:t>- certificate gained</a:t>
                      </a:r>
                      <a:endParaRPr sz="1000"/>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a:t>- average of applications for jobs</a:t>
                      </a:r>
                      <a:endParaRPr sz="1000" u="none" cap="none" strike="noStrike"/>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2"/>
          <p:cNvSpPr txBox="1"/>
          <p:nvPr>
            <p:ph type="title"/>
          </p:nvPr>
        </p:nvSpPr>
        <p:spPr>
          <a:xfrm>
            <a:off x="457200" y="1295400"/>
            <a:ext cx="8229600" cy="13908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FFFFFF"/>
              </a:buClr>
              <a:buSzPts val="500"/>
              <a:buFont typeface="Open Sans"/>
              <a:buNone/>
            </a:pPr>
            <a:r>
              <a:rPr lang="en"/>
              <a:t>Sketch</a:t>
            </a:r>
            <a:endParaRPr sz="500"/>
          </a:p>
        </p:txBody>
      </p:sp>
      <p:sp>
        <p:nvSpPr>
          <p:cNvPr id="211" name="Google Shape;211;p42"/>
          <p:cNvSpPr txBox="1"/>
          <p:nvPr/>
        </p:nvSpPr>
        <p:spPr>
          <a:xfrm>
            <a:off x="491150" y="2275450"/>
            <a:ext cx="7169100" cy="9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Generate tons of ideas, then narrow them down to two in depth solution sketches</a:t>
            </a:r>
            <a:endParaRPr b="0" i="0" sz="1400" u="none" cap="none" strike="noStrik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3"/>
          <p:cNvSpPr txBox="1"/>
          <p:nvPr>
            <p:ph type="title"/>
          </p:nvPr>
        </p:nvSpPr>
        <p:spPr>
          <a:xfrm>
            <a:off x="311700" y="216425"/>
            <a:ext cx="8520600" cy="572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500"/>
              <a:buNone/>
            </a:pPr>
            <a:r>
              <a:rPr lang="en" sz="3200"/>
              <a:t>8 Sketches</a:t>
            </a:r>
            <a:endParaRPr sz="3200"/>
          </a:p>
        </p:txBody>
      </p:sp>
      <p:pic>
        <p:nvPicPr>
          <p:cNvPr id="217" name="Google Shape;217;p43"/>
          <p:cNvPicPr preferRelativeResize="0"/>
          <p:nvPr/>
        </p:nvPicPr>
        <p:blipFill>
          <a:blip r:embed="rId3">
            <a:alphaModFix/>
          </a:blip>
          <a:stretch>
            <a:fillRect/>
          </a:stretch>
        </p:blipFill>
        <p:spPr>
          <a:xfrm>
            <a:off x="1296125" y="789125"/>
            <a:ext cx="5399434" cy="40495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4"/>
          <p:cNvSpPr txBox="1"/>
          <p:nvPr>
            <p:ph type="title"/>
          </p:nvPr>
        </p:nvSpPr>
        <p:spPr>
          <a:xfrm>
            <a:off x="311700" y="216425"/>
            <a:ext cx="8520600" cy="572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500"/>
              <a:buNone/>
            </a:pPr>
            <a:r>
              <a:rPr lang="en" sz="3200"/>
              <a:t>Solution Sketch 1</a:t>
            </a:r>
            <a:endParaRPr sz="3200"/>
          </a:p>
        </p:txBody>
      </p:sp>
      <p:pic>
        <p:nvPicPr>
          <p:cNvPr id="223" name="Google Shape;223;p44"/>
          <p:cNvPicPr preferRelativeResize="0"/>
          <p:nvPr/>
        </p:nvPicPr>
        <p:blipFill>
          <a:blip r:embed="rId3">
            <a:alphaModFix/>
          </a:blip>
          <a:stretch>
            <a:fillRect/>
          </a:stretch>
        </p:blipFill>
        <p:spPr>
          <a:xfrm>
            <a:off x="1220275" y="865700"/>
            <a:ext cx="5399434" cy="40495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5"/>
          <p:cNvSpPr txBox="1"/>
          <p:nvPr>
            <p:ph type="title"/>
          </p:nvPr>
        </p:nvSpPr>
        <p:spPr>
          <a:xfrm>
            <a:off x="311700" y="216425"/>
            <a:ext cx="8520600" cy="572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500"/>
              <a:buNone/>
            </a:pPr>
            <a:r>
              <a:rPr lang="en" sz="3200"/>
              <a:t>Solution Sketch 2</a:t>
            </a:r>
            <a:endParaRPr sz="3200"/>
          </a:p>
        </p:txBody>
      </p:sp>
      <p:pic>
        <p:nvPicPr>
          <p:cNvPr id="229" name="Google Shape;229;p45"/>
          <p:cNvPicPr preferRelativeResize="0"/>
          <p:nvPr/>
        </p:nvPicPr>
        <p:blipFill>
          <a:blip r:embed="rId3">
            <a:alphaModFix/>
          </a:blip>
          <a:stretch>
            <a:fillRect/>
          </a:stretch>
        </p:blipFill>
        <p:spPr>
          <a:xfrm>
            <a:off x="1447750" y="890975"/>
            <a:ext cx="5399434" cy="40495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6"/>
          <p:cNvSpPr txBox="1"/>
          <p:nvPr>
            <p:ph type="title"/>
          </p:nvPr>
        </p:nvSpPr>
        <p:spPr>
          <a:xfrm>
            <a:off x="457200" y="1295400"/>
            <a:ext cx="8229600" cy="13908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FFFFFF"/>
              </a:buClr>
              <a:buSzPts val="500"/>
              <a:buFont typeface="Open Sans"/>
              <a:buNone/>
            </a:pPr>
            <a:r>
              <a:rPr lang="en"/>
              <a:t>Decide</a:t>
            </a:r>
            <a:endParaRPr sz="500"/>
          </a:p>
        </p:txBody>
      </p:sp>
      <p:sp>
        <p:nvSpPr>
          <p:cNvPr id="235" name="Google Shape;235;p46"/>
          <p:cNvSpPr txBox="1"/>
          <p:nvPr/>
        </p:nvSpPr>
        <p:spPr>
          <a:xfrm>
            <a:off x="491150" y="2275450"/>
            <a:ext cx="7169100" cy="9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Pick the final concept that you develop into a prototype</a:t>
            </a:r>
            <a:endParaRPr b="0" i="0" sz="1400" u="none" cap="none" strike="noStrik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7"/>
          <p:cNvSpPr txBox="1"/>
          <p:nvPr>
            <p:ph type="title"/>
          </p:nvPr>
        </p:nvSpPr>
        <p:spPr>
          <a:xfrm>
            <a:off x="311700" y="216425"/>
            <a:ext cx="8520600" cy="572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500"/>
              <a:buNone/>
            </a:pPr>
            <a:r>
              <a:rPr lang="en" sz="3200"/>
              <a:t>Decision</a:t>
            </a:r>
            <a:endParaRPr sz="3200"/>
          </a:p>
        </p:txBody>
      </p:sp>
      <p:graphicFrame>
        <p:nvGraphicFramePr>
          <p:cNvPr id="241" name="Google Shape;241;p47"/>
          <p:cNvGraphicFramePr/>
          <p:nvPr/>
        </p:nvGraphicFramePr>
        <p:xfrm>
          <a:off x="952500" y="1350688"/>
          <a:ext cx="3000000" cy="3000000"/>
        </p:xfrm>
        <a:graphic>
          <a:graphicData uri="http://schemas.openxmlformats.org/drawingml/2006/table">
            <a:tbl>
              <a:tblPr>
                <a:noFill/>
                <a:tableStyleId>{F732E92C-529B-42E4-AB83-DB57919E3FA1}</a:tableStyleId>
              </a:tblPr>
              <a:tblGrid>
                <a:gridCol w="2271925"/>
                <a:gridCol w="496707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rPr>
                        <a:t>Decision</a:t>
                      </a:r>
                      <a:endParaRPr b="1"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0" lvl="0" marL="0" marR="0" rtl="0" algn="l">
                        <a:lnSpc>
                          <a:spcPct val="115000"/>
                        </a:lnSpc>
                        <a:spcBef>
                          <a:spcPts val="0"/>
                        </a:spcBef>
                        <a:spcAft>
                          <a:spcPts val="0"/>
                        </a:spcAft>
                        <a:buClr>
                          <a:srgbClr val="000000"/>
                        </a:buClr>
                        <a:buSzPts val="1200"/>
                        <a:buFont typeface="Arial"/>
                        <a:buNone/>
                      </a:pPr>
                      <a:r>
                        <a:rPr b="1" lang="en" sz="1200">
                          <a:solidFill>
                            <a:schemeClr val="dk1"/>
                          </a:solidFill>
                          <a:latin typeface="Open Sans"/>
                          <a:ea typeface="Open Sans"/>
                          <a:cs typeface="Open Sans"/>
                          <a:sym typeface="Open Sans"/>
                        </a:rPr>
                        <a:t>Create CV (Sketch 1)</a:t>
                      </a:r>
                      <a:r>
                        <a:rPr b="1" lang="en" sz="1200" u="none" cap="none" strike="noStrike">
                          <a:solidFill>
                            <a:schemeClr val="dk1"/>
                          </a:solidFill>
                          <a:latin typeface="Open Sans"/>
                          <a:ea typeface="Open Sans"/>
                          <a:cs typeface="Open Sans"/>
                          <a:sym typeface="Open Sans"/>
                        </a:rPr>
                        <a:t>  </a:t>
                      </a:r>
                      <a:endParaRPr b="1" sz="12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sz="1200" u="none" cap="none" strike="noStrike">
                        <a:latin typeface="Open Sans"/>
                        <a:ea typeface="Open Sans"/>
                        <a:cs typeface="Open Sans"/>
                        <a:sym typeface="Open Sans"/>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rPr>
                        <a:t>Rationale</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0" lvl="0" marL="0" marR="0" rtl="0" algn="l">
                        <a:lnSpc>
                          <a:spcPct val="100000"/>
                        </a:lnSpc>
                        <a:spcBef>
                          <a:spcPts val="0"/>
                        </a:spcBef>
                        <a:spcAft>
                          <a:spcPts val="0"/>
                        </a:spcAft>
                        <a:buClr>
                          <a:srgbClr val="000000"/>
                        </a:buClr>
                        <a:buSzPts val="1200"/>
                        <a:buFont typeface="Arial"/>
                        <a:buNone/>
                      </a:pPr>
                      <a:r>
                        <a:rPr lang="en" sz="1200">
                          <a:solidFill>
                            <a:schemeClr val="dk1"/>
                          </a:solidFill>
                          <a:latin typeface="Open Sans"/>
                          <a:ea typeface="Open Sans"/>
                          <a:cs typeface="Open Sans"/>
                          <a:sym typeface="Open Sans"/>
                        </a:rPr>
                        <a:t>This sketch is the most fundamental and essential step before applying any jobs. An excellent resume would prove the potential job for applicants</a:t>
                      </a:r>
                      <a:endParaRPr sz="1200" u="none" cap="none" strike="noStrike">
                        <a:solidFill>
                          <a:schemeClr val="dk1"/>
                        </a:solidFill>
                        <a:latin typeface="Open Sans"/>
                        <a:ea typeface="Open Sans"/>
                        <a:cs typeface="Open Sans"/>
                        <a:sym typeface="Open Sans"/>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8"/>
          <p:cNvSpPr txBox="1"/>
          <p:nvPr>
            <p:ph type="title"/>
          </p:nvPr>
        </p:nvSpPr>
        <p:spPr>
          <a:xfrm>
            <a:off x="457200" y="1295400"/>
            <a:ext cx="8229600" cy="13908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FFFFFF"/>
              </a:buClr>
              <a:buSzPts val="500"/>
              <a:buFont typeface="Open Sans"/>
              <a:buNone/>
            </a:pPr>
            <a:r>
              <a:rPr lang="en"/>
              <a:t>Prototype</a:t>
            </a:r>
            <a:endParaRPr sz="500"/>
          </a:p>
        </p:txBody>
      </p:sp>
      <p:sp>
        <p:nvSpPr>
          <p:cNvPr id="247" name="Google Shape;247;p48"/>
          <p:cNvSpPr txBox="1"/>
          <p:nvPr/>
        </p:nvSpPr>
        <p:spPr>
          <a:xfrm>
            <a:off x="491150" y="2275450"/>
            <a:ext cx="7169100" cy="9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Turn your concept into a realistic, interactive prototype that you will use to validate your assumptions and ideas</a:t>
            </a:r>
            <a:endParaRPr b="0" i="0" sz="1400" u="none" cap="none" strike="noStrik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9"/>
          <p:cNvSpPr txBox="1"/>
          <p:nvPr>
            <p:ph type="title"/>
          </p:nvPr>
        </p:nvSpPr>
        <p:spPr>
          <a:xfrm>
            <a:off x="365760" y="149352"/>
            <a:ext cx="4800600" cy="5937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2D3D4A"/>
              </a:buClr>
              <a:buSzPts val="500"/>
              <a:buFont typeface="Open Sans"/>
              <a:buNone/>
            </a:pPr>
            <a:r>
              <a:rPr lang="en"/>
              <a:t>Storyboard</a:t>
            </a:r>
            <a:endParaRPr/>
          </a:p>
        </p:txBody>
      </p:sp>
      <p:graphicFrame>
        <p:nvGraphicFramePr>
          <p:cNvPr id="253" name="Google Shape;253;p49"/>
          <p:cNvGraphicFramePr/>
          <p:nvPr/>
        </p:nvGraphicFramePr>
        <p:xfrm>
          <a:off x="365760" y="886968"/>
          <a:ext cx="3000000" cy="3000000"/>
        </p:xfrm>
        <a:graphic>
          <a:graphicData uri="http://schemas.openxmlformats.org/drawingml/2006/table">
            <a:tbl>
              <a:tblPr bandRow="1" firstRow="1">
                <a:noFill/>
                <a:tableStyleId>{F732E92C-529B-42E4-AB83-DB57919E3FA1}</a:tableStyleId>
              </a:tblPr>
              <a:tblGrid>
                <a:gridCol w="2834650"/>
                <a:gridCol w="2834650"/>
                <a:gridCol w="2834650"/>
              </a:tblGrid>
              <a:tr h="1121125">
                <a:tc>
                  <a:txBody>
                    <a:bodyPr/>
                    <a:lstStyle/>
                    <a:p>
                      <a:pPr indent="0" lvl="0" marL="0" marR="0" rtl="0" algn="l">
                        <a:lnSpc>
                          <a:spcPct val="100000"/>
                        </a:lnSpc>
                        <a:spcBef>
                          <a:spcPts val="0"/>
                        </a:spcBef>
                        <a:spcAft>
                          <a:spcPts val="0"/>
                        </a:spcAft>
                        <a:buNone/>
                      </a:pPr>
                      <a:br>
                        <a:rPr lang="en" sz="1400" u="none" cap="none" strike="noStrike"/>
                      </a:br>
                      <a:br>
                        <a:rPr lang="en" sz="1400" u="none" cap="none" strike="noStrike"/>
                      </a:br>
                      <a:br>
                        <a:rPr lang="en" sz="1400" u="none" cap="none" strike="noStrike"/>
                      </a:br>
                      <a:br>
                        <a:rPr lang="en" sz="1400" u="none" cap="none" strike="noStrike"/>
                      </a:br>
                      <a:br>
                        <a:rPr lang="en" sz="1400" u="none" cap="none" strike="noStrike"/>
                      </a:br>
                      <a:br>
                        <a:rPr lang="en" sz="1400" u="none" cap="none" strike="noStrike"/>
                      </a:br>
                      <a:br>
                        <a:rPr lang="en" sz="1400" u="none" cap="none" strike="noStrike"/>
                      </a:br>
                      <a:br>
                        <a:rPr lang="en" sz="1400" u="none" cap="none" strike="noStrike"/>
                      </a:br>
                      <a:r>
                        <a:rPr b="1" lang="en" sz="1000"/>
                        <a:t>Script</a:t>
                      </a:r>
                      <a:r>
                        <a:rPr lang="en" sz="1000"/>
                        <a:t>: </a:t>
                      </a:r>
                      <a:r>
                        <a:rPr i="1" lang="en" sz="1000"/>
                        <a:t>Anna is an excellent students in computer science and graduated 6 months. She could not get the any suitable job because of being rejected resume</a:t>
                      </a:r>
                      <a:br>
                        <a:rPr i="1" lang="en" sz="1200" u="none" cap="none" strike="noStrike"/>
                      </a:br>
                      <a:endParaRPr i="1" sz="12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841725">
                <a:tc>
                  <a:txBody>
                    <a:bodyPr/>
                    <a:lstStyle/>
                    <a:p>
                      <a:pPr indent="0" lvl="0" marL="0" marR="0" rtl="0" algn="l">
                        <a:lnSpc>
                          <a:spcPct val="100000"/>
                        </a:lnSpc>
                        <a:spcBef>
                          <a:spcPts val="0"/>
                        </a:spcBef>
                        <a:spcAft>
                          <a:spcPts val="0"/>
                        </a:spcAft>
                        <a:buNone/>
                      </a:pPr>
                      <a:r>
                        <a:rPr b="1" lang="en" sz="1000">
                          <a:solidFill>
                            <a:schemeClr val="dk1"/>
                          </a:solidFill>
                          <a:latin typeface="Open Sans"/>
                          <a:ea typeface="Open Sans"/>
                          <a:cs typeface="Open Sans"/>
                          <a:sym typeface="Open Sans"/>
                        </a:rPr>
                        <a:t>Action:</a:t>
                      </a:r>
                      <a:endParaRPr b="1" sz="1000">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None/>
                      </a:pPr>
                      <a:r>
                        <a:rPr i="1" lang="en" sz="1000"/>
                        <a:t>Anna is really stressful and frustrated due to the costs of living and no career path</a:t>
                      </a:r>
                      <a:br>
                        <a:rPr i="1" lang="en" sz="1100" u="none" cap="none" strike="noStrike"/>
                      </a:br>
                      <a:endParaRPr sz="1400" u="none" cap="none" strike="noStrike"/>
                    </a:p>
                  </a:txBody>
                  <a:tcPr marT="45725" marB="45725" marR="91450" marL="91450"/>
                </a:tc>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Action:</a:t>
                      </a:r>
                      <a:endParaRPr b="1" sz="1000">
                        <a:solidFill>
                          <a:schemeClr val="dk1"/>
                        </a:solidFill>
                        <a:latin typeface="Open Sans"/>
                        <a:ea typeface="Open Sans"/>
                        <a:cs typeface="Open Sans"/>
                        <a:sym typeface="Open Sans"/>
                      </a:endParaRPr>
                    </a:p>
                    <a:p>
                      <a:pPr indent="0" lvl="0" marL="0" rtl="0" algn="l">
                        <a:spcBef>
                          <a:spcPts val="0"/>
                        </a:spcBef>
                        <a:spcAft>
                          <a:spcPts val="0"/>
                        </a:spcAft>
                        <a:buNone/>
                      </a:pPr>
                      <a:r>
                        <a:rPr i="1" lang="en" sz="1000"/>
                        <a:t>She found the LinkedIn Grad through a community of students in her previous university.</a:t>
                      </a:r>
                      <a:br>
                        <a:rPr i="1" lang="en" sz="1100"/>
                      </a:br>
                      <a:endParaRPr>
                        <a:solidFill>
                          <a:srgbClr val="9E9E9E"/>
                        </a:solidFill>
                        <a:latin typeface="Open Sans"/>
                        <a:ea typeface="Open Sans"/>
                        <a:cs typeface="Open Sans"/>
                        <a:sym typeface="Open Sans"/>
                      </a:endParaRPr>
                    </a:p>
                  </a:txBody>
                  <a:tcPr marT="45725" marB="45725" marR="91450" marL="91450"/>
                </a:tc>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Action:</a:t>
                      </a:r>
                      <a:endParaRPr b="1" sz="1000">
                        <a:solidFill>
                          <a:schemeClr val="dk1"/>
                        </a:solidFill>
                        <a:latin typeface="Open Sans"/>
                        <a:ea typeface="Open Sans"/>
                        <a:cs typeface="Open Sans"/>
                        <a:sym typeface="Open Sans"/>
                      </a:endParaRPr>
                    </a:p>
                    <a:p>
                      <a:pPr indent="0" lvl="0" marL="0" rtl="0" algn="l">
                        <a:spcBef>
                          <a:spcPts val="0"/>
                        </a:spcBef>
                        <a:spcAft>
                          <a:spcPts val="0"/>
                        </a:spcAft>
                        <a:buNone/>
                      </a:pPr>
                      <a:r>
                        <a:rPr i="1" lang="en" sz="1000"/>
                        <a:t>Download and register membership</a:t>
                      </a:r>
                      <a:endParaRPr>
                        <a:solidFill>
                          <a:srgbClr val="9E9E9E"/>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1" sz="1000">
                        <a:solidFill>
                          <a:schemeClr val="dk1"/>
                        </a:solidFill>
                        <a:latin typeface="Open Sans"/>
                        <a:ea typeface="Open Sans"/>
                        <a:cs typeface="Open Sans"/>
                        <a:sym typeface="Open Sans"/>
                      </a:endParaRPr>
                    </a:p>
                  </a:txBody>
                  <a:tcPr marT="45725" marB="45725" marR="91450" marL="91450"/>
                </a:tc>
              </a:tr>
            </a:tbl>
          </a:graphicData>
        </a:graphic>
      </p:graphicFrame>
      <p:pic>
        <p:nvPicPr>
          <p:cNvPr id="254" name="Google Shape;254;p49"/>
          <p:cNvPicPr preferRelativeResize="0"/>
          <p:nvPr/>
        </p:nvPicPr>
        <p:blipFill>
          <a:blip r:embed="rId3">
            <a:alphaModFix/>
          </a:blip>
          <a:stretch>
            <a:fillRect/>
          </a:stretch>
        </p:blipFill>
        <p:spPr>
          <a:xfrm>
            <a:off x="500750" y="972450"/>
            <a:ext cx="1509316" cy="1599300"/>
          </a:xfrm>
          <a:prstGeom prst="rect">
            <a:avLst/>
          </a:prstGeom>
          <a:noFill/>
          <a:ln>
            <a:noFill/>
          </a:ln>
        </p:spPr>
      </p:pic>
      <p:pic>
        <p:nvPicPr>
          <p:cNvPr id="255" name="Google Shape;255;p49"/>
          <p:cNvPicPr preferRelativeResize="0"/>
          <p:nvPr/>
        </p:nvPicPr>
        <p:blipFill>
          <a:blip r:embed="rId4">
            <a:alphaModFix/>
          </a:blip>
          <a:stretch>
            <a:fillRect/>
          </a:stretch>
        </p:blipFill>
        <p:spPr>
          <a:xfrm>
            <a:off x="3802674" y="957062"/>
            <a:ext cx="1630100" cy="1630075"/>
          </a:xfrm>
          <a:prstGeom prst="rect">
            <a:avLst/>
          </a:prstGeom>
          <a:noFill/>
          <a:ln>
            <a:noFill/>
          </a:ln>
        </p:spPr>
      </p:pic>
      <p:sp>
        <p:nvSpPr>
          <p:cNvPr id="256" name="Google Shape;256;p49"/>
          <p:cNvSpPr txBox="1"/>
          <p:nvPr/>
        </p:nvSpPr>
        <p:spPr>
          <a:xfrm>
            <a:off x="3272625" y="2720350"/>
            <a:ext cx="2691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Open Sans"/>
                <a:ea typeface="Open Sans"/>
                <a:cs typeface="Open Sans"/>
                <a:sym typeface="Open Sans"/>
              </a:rPr>
              <a:t>Script</a:t>
            </a:r>
            <a:r>
              <a:rPr lang="en" sz="1000">
                <a:latin typeface="Open Sans"/>
                <a:ea typeface="Open Sans"/>
                <a:cs typeface="Open Sans"/>
                <a:sym typeface="Open Sans"/>
              </a:rPr>
              <a:t>: </a:t>
            </a:r>
            <a:r>
              <a:rPr i="1" lang="en" sz="1000">
                <a:latin typeface="Open Sans"/>
                <a:ea typeface="Open Sans"/>
                <a:cs typeface="Open Sans"/>
                <a:sym typeface="Open Sans"/>
              </a:rPr>
              <a:t>Anna surf internet to figure out the solutions. However, there are two many jobs but she could not find the suitable reason for the rejections</a:t>
            </a:r>
            <a:endParaRPr i="1" sz="1000">
              <a:latin typeface="Open Sans"/>
              <a:ea typeface="Open Sans"/>
              <a:cs typeface="Open Sans"/>
              <a:sym typeface="Open Sans"/>
            </a:endParaRPr>
          </a:p>
        </p:txBody>
      </p:sp>
      <p:pic>
        <p:nvPicPr>
          <p:cNvPr id="257" name="Google Shape;257;p49"/>
          <p:cNvPicPr preferRelativeResize="0"/>
          <p:nvPr/>
        </p:nvPicPr>
        <p:blipFill>
          <a:blip r:embed="rId5">
            <a:alphaModFix/>
          </a:blip>
          <a:stretch>
            <a:fillRect/>
          </a:stretch>
        </p:blipFill>
        <p:spPr>
          <a:xfrm>
            <a:off x="6660623" y="913298"/>
            <a:ext cx="1717600" cy="1717600"/>
          </a:xfrm>
          <a:prstGeom prst="rect">
            <a:avLst/>
          </a:prstGeom>
          <a:noFill/>
          <a:ln>
            <a:noFill/>
          </a:ln>
        </p:spPr>
      </p:pic>
      <p:sp>
        <p:nvSpPr>
          <p:cNvPr id="258" name="Google Shape;258;p49"/>
          <p:cNvSpPr txBox="1"/>
          <p:nvPr/>
        </p:nvSpPr>
        <p:spPr>
          <a:xfrm>
            <a:off x="6109750" y="2537200"/>
            <a:ext cx="2565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Open Sans"/>
                <a:ea typeface="Open Sans"/>
                <a:cs typeface="Open Sans"/>
                <a:sym typeface="Open Sans"/>
              </a:rPr>
              <a:t>Script</a:t>
            </a:r>
            <a:r>
              <a:rPr lang="en" sz="1000">
                <a:latin typeface="Open Sans"/>
                <a:ea typeface="Open Sans"/>
                <a:cs typeface="Open Sans"/>
                <a:sym typeface="Open Sans"/>
              </a:rPr>
              <a:t>: </a:t>
            </a:r>
            <a:r>
              <a:rPr i="1" lang="en" sz="1000">
                <a:latin typeface="Open Sans"/>
                <a:ea typeface="Open Sans"/>
                <a:cs typeface="Open Sans"/>
                <a:sym typeface="Open Sans"/>
              </a:rPr>
              <a:t>Anna downloaded and registered the app and memberships. She could create CV that matches with the expectation from recruiters</a:t>
            </a:r>
            <a:endParaRPr>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0"/>
          <p:cNvSpPr txBox="1"/>
          <p:nvPr>
            <p:ph type="title"/>
          </p:nvPr>
        </p:nvSpPr>
        <p:spPr>
          <a:xfrm>
            <a:off x="365760" y="149352"/>
            <a:ext cx="4800600" cy="5937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2D3D4A"/>
              </a:buClr>
              <a:buSzPts val="500"/>
              <a:buFont typeface="Open Sans"/>
              <a:buNone/>
            </a:pPr>
            <a:r>
              <a:rPr lang="en"/>
              <a:t>Storyboard</a:t>
            </a:r>
            <a:endParaRPr/>
          </a:p>
        </p:txBody>
      </p:sp>
      <p:graphicFrame>
        <p:nvGraphicFramePr>
          <p:cNvPr id="264" name="Google Shape;264;p50"/>
          <p:cNvGraphicFramePr/>
          <p:nvPr/>
        </p:nvGraphicFramePr>
        <p:xfrm>
          <a:off x="365760" y="886968"/>
          <a:ext cx="3000000" cy="3000000"/>
        </p:xfrm>
        <a:graphic>
          <a:graphicData uri="http://schemas.openxmlformats.org/drawingml/2006/table">
            <a:tbl>
              <a:tblPr bandRow="1" firstRow="1">
                <a:noFill/>
                <a:tableStyleId>{F732E92C-529B-42E4-AB83-DB57919E3FA1}</a:tableStyleId>
              </a:tblPr>
              <a:tblGrid>
                <a:gridCol w="2834650"/>
                <a:gridCol w="2834650"/>
                <a:gridCol w="2834650"/>
              </a:tblGrid>
              <a:tr h="2806650">
                <a:tc>
                  <a:txBody>
                    <a:bodyPr/>
                    <a:lstStyle/>
                    <a:p>
                      <a:pPr indent="0" lvl="0" marL="0" marR="0" rtl="0" algn="l">
                        <a:lnSpc>
                          <a:spcPct val="100000"/>
                        </a:lnSpc>
                        <a:spcBef>
                          <a:spcPts val="0"/>
                        </a:spcBef>
                        <a:spcAft>
                          <a:spcPts val="0"/>
                        </a:spcAft>
                        <a:buNone/>
                      </a:pPr>
                      <a:br>
                        <a:rPr lang="en" sz="1400" u="none" cap="none" strike="noStrike"/>
                      </a:br>
                      <a:br>
                        <a:rPr lang="en" sz="1400" u="none" cap="none" strike="noStrike"/>
                      </a:br>
                      <a:br>
                        <a:rPr lang="en" sz="1400" u="none" cap="none" strike="noStrike"/>
                      </a:br>
                      <a:br>
                        <a:rPr lang="en" sz="1400" u="none" cap="none" strike="noStrike"/>
                      </a:br>
                      <a:br>
                        <a:rPr lang="en" sz="1400" u="none" cap="none" strike="noStrike"/>
                      </a:br>
                      <a:br>
                        <a:rPr lang="en" sz="1400" u="none" cap="none" strike="noStrike"/>
                      </a:br>
                      <a:br>
                        <a:rPr lang="en" sz="1400" u="none" cap="none" strike="noStrike"/>
                      </a:br>
                      <a:br>
                        <a:rPr lang="en" sz="1400" u="none" cap="none" strike="noStrike"/>
                      </a:br>
                      <a:br>
                        <a:rPr lang="en" sz="1400" u="none" cap="none" strike="noStrike"/>
                      </a:br>
                      <a:br>
                        <a:rPr lang="en" sz="1400" u="none" cap="none" strike="noStrike"/>
                      </a:br>
                      <a:r>
                        <a:rPr b="1" lang="en" sz="1000"/>
                        <a:t>Script</a:t>
                      </a:r>
                      <a:r>
                        <a:rPr lang="en" sz="1000"/>
                        <a:t>: </a:t>
                      </a:r>
                      <a:r>
                        <a:rPr i="1" lang="en" sz="1000"/>
                        <a:t>Anna immediately create the CV by using AI guidance in LinkedIn Grad.</a:t>
                      </a:r>
                      <a:endParaRPr i="1" sz="1000"/>
                    </a:p>
                  </a:txBody>
                  <a:tcPr marT="45725" marB="45725" marR="91450" marL="91450"/>
                </a:tc>
                <a:tc>
                  <a:txBody>
                    <a:bodyPr/>
                    <a:lstStyle/>
                    <a:p>
                      <a:pPr indent="0" lvl="0" marL="0" rtl="0" algn="l">
                        <a:spcBef>
                          <a:spcPts val="0"/>
                        </a:spcBef>
                        <a:spcAft>
                          <a:spcPts val="0"/>
                        </a:spcAft>
                        <a:buNone/>
                      </a:pPr>
                      <a:br>
                        <a:rPr lang="en"/>
                      </a:br>
                      <a:br>
                        <a:rPr lang="en"/>
                      </a:br>
                      <a:br>
                        <a:rPr lang="en"/>
                      </a:br>
                      <a:br>
                        <a:rPr lang="en"/>
                      </a:br>
                      <a:br>
                        <a:rPr lang="en"/>
                      </a:br>
                      <a:br>
                        <a:rPr lang="en"/>
                      </a:br>
                      <a:br>
                        <a:rPr lang="en"/>
                      </a:br>
                      <a:br>
                        <a:rPr lang="en"/>
                      </a:br>
                      <a:br>
                        <a:rPr lang="en"/>
                      </a:br>
                      <a:br>
                        <a:rPr lang="en"/>
                      </a:br>
                      <a:r>
                        <a:rPr b="1" lang="en" sz="1000"/>
                        <a:t>Script</a:t>
                      </a:r>
                      <a:r>
                        <a:rPr lang="en" sz="1000"/>
                        <a:t>: </a:t>
                      </a:r>
                      <a:r>
                        <a:rPr i="1" lang="en" sz="1000"/>
                        <a:t>She waited for the review from the system and get the suggestion</a:t>
                      </a:r>
                      <a:endParaRPr i="1" sz="1000"/>
                    </a:p>
                    <a:p>
                      <a:pPr indent="0" lvl="0" marL="0" marR="0" rtl="0" algn="l">
                        <a:lnSpc>
                          <a:spcPct val="100000"/>
                        </a:lnSpc>
                        <a:spcBef>
                          <a:spcPts val="0"/>
                        </a:spcBef>
                        <a:spcAft>
                          <a:spcPts val="0"/>
                        </a:spcAft>
                        <a:buNone/>
                      </a:pPr>
                      <a:r>
                        <a:t/>
                      </a:r>
                      <a:endParaRPr/>
                    </a:p>
                  </a:txBody>
                  <a:tcPr marT="45725" marB="45725" marR="91450" marL="91450"/>
                </a:tc>
                <a:tc>
                  <a:txBody>
                    <a:bodyPr/>
                    <a:lstStyle/>
                    <a:p>
                      <a:pPr indent="0" lvl="0" marL="0" rtl="0" algn="l">
                        <a:spcBef>
                          <a:spcPts val="0"/>
                        </a:spcBef>
                        <a:spcAft>
                          <a:spcPts val="0"/>
                        </a:spcAft>
                        <a:buNone/>
                      </a:pPr>
                      <a:br>
                        <a:rPr lang="en"/>
                      </a:br>
                      <a:br>
                        <a:rPr lang="en"/>
                      </a:br>
                      <a:br>
                        <a:rPr lang="en"/>
                      </a:br>
                      <a:br>
                        <a:rPr lang="en"/>
                      </a:br>
                      <a:br>
                        <a:rPr lang="en"/>
                      </a:br>
                      <a:br>
                        <a:rPr lang="en"/>
                      </a:br>
                      <a:br>
                        <a:rPr lang="en"/>
                      </a:br>
                      <a:br>
                        <a:rPr lang="en"/>
                      </a:br>
                      <a:br>
                        <a:rPr lang="en"/>
                      </a:br>
                      <a:br>
                        <a:rPr lang="en"/>
                      </a:br>
                      <a:r>
                        <a:rPr b="1" lang="en" sz="1000"/>
                        <a:t>Script</a:t>
                      </a:r>
                      <a:r>
                        <a:rPr lang="en" sz="1000"/>
                        <a:t>: </a:t>
                      </a:r>
                      <a:r>
                        <a:rPr i="1" lang="en" sz="1000"/>
                        <a:t>She applied and got the call from recruiters for preparing the job interview</a:t>
                      </a:r>
                      <a:endParaRPr i="1" sz="1000"/>
                    </a:p>
                    <a:p>
                      <a:pPr indent="0" lvl="0" marL="0" rtl="0" algn="l">
                        <a:spcBef>
                          <a:spcPts val="0"/>
                        </a:spcBef>
                        <a:spcAft>
                          <a:spcPts val="0"/>
                        </a:spcAft>
                        <a:buNone/>
                      </a:pPr>
                      <a:r>
                        <a:t/>
                      </a:r>
                      <a:endParaRPr/>
                    </a:p>
                    <a:p>
                      <a:pPr indent="0" lvl="0" marL="0" marR="0" rtl="0" algn="l">
                        <a:lnSpc>
                          <a:spcPct val="100000"/>
                        </a:lnSpc>
                        <a:spcBef>
                          <a:spcPts val="0"/>
                        </a:spcBef>
                        <a:spcAft>
                          <a:spcPts val="0"/>
                        </a:spcAft>
                        <a:buNone/>
                      </a:pPr>
                      <a:r>
                        <a:t/>
                      </a:r>
                      <a:endParaRPr/>
                    </a:p>
                  </a:txBody>
                  <a:tcPr marT="45725" marB="45725" marR="91450" marL="91450"/>
                </a:tc>
              </a:tr>
              <a:tr h="841725">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Action:</a:t>
                      </a:r>
                      <a:endParaRPr b="1" sz="1000">
                        <a:solidFill>
                          <a:schemeClr val="dk1"/>
                        </a:solidFill>
                        <a:latin typeface="Open Sans"/>
                        <a:ea typeface="Open Sans"/>
                        <a:cs typeface="Open Sans"/>
                        <a:sym typeface="Open Sans"/>
                      </a:endParaRPr>
                    </a:p>
                    <a:p>
                      <a:pPr indent="0" lvl="0" marL="0" rtl="0" algn="l">
                        <a:spcBef>
                          <a:spcPts val="0"/>
                        </a:spcBef>
                        <a:spcAft>
                          <a:spcPts val="0"/>
                        </a:spcAft>
                        <a:buNone/>
                      </a:pPr>
                      <a:r>
                        <a:rPr i="1" lang="en" sz="1000"/>
                        <a:t>Create CV</a:t>
                      </a:r>
                      <a:endParaRPr sz="1400" u="none" cap="none" strike="noStrike"/>
                    </a:p>
                  </a:txBody>
                  <a:tcPr marT="45725" marB="45725" marR="91450" marL="91450"/>
                </a:tc>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Action:</a:t>
                      </a:r>
                      <a:endParaRPr b="1" sz="1000">
                        <a:solidFill>
                          <a:schemeClr val="dk1"/>
                        </a:solidFill>
                        <a:latin typeface="Open Sans"/>
                        <a:ea typeface="Open Sans"/>
                        <a:cs typeface="Open Sans"/>
                        <a:sym typeface="Open Sans"/>
                      </a:endParaRPr>
                    </a:p>
                    <a:p>
                      <a:pPr indent="0" lvl="0" marL="0" rtl="0" algn="l">
                        <a:spcBef>
                          <a:spcPts val="0"/>
                        </a:spcBef>
                        <a:spcAft>
                          <a:spcPts val="0"/>
                        </a:spcAft>
                        <a:buNone/>
                      </a:pPr>
                      <a:r>
                        <a:rPr i="1" lang="en" sz="1000"/>
                        <a:t>Review CV</a:t>
                      </a:r>
                      <a:endParaRPr>
                        <a:solidFill>
                          <a:srgbClr val="9E9E9E"/>
                        </a:solidFill>
                        <a:latin typeface="Open Sans"/>
                        <a:ea typeface="Open Sans"/>
                        <a:cs typeface="Open Sans"/>
                        <a:sym typeface="Open Sans"/>
                      </a:endParaRPr>
                    </a:p>
                  </a:txBody>
                  <a:tcPr marT="45725" marB="45725" marR="91450" marL="91450"/>
                </a:tc>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Action:</a:t>
                      </a:r>
                      <a:endParaRPr b="1" sz="1000">
                        <a:solidFill>
                          <a:schemeClr val="dk1"/>
                        </a:solidFill>
                        <a:latin typeface="Open Sans"/>
                        <a:ea typeface="Open Sans"/>
                        <a:cs typeface="Open Sans"/>
                        <a:sym typeface="Open Sans"/>
                      </a:endParaRPr>
                    </a:p>
                    <a:p>
                      <a:pPr indent="0" lvl="0" marL="0" rtl="0" algn="l">
                        <a:spcBef>
                          <a:spcPts val="0"/>
                        </a:spcBef>
                        <a:spcAft>
                          <a:spcPts val="0"/>
                        </a:spcAft>
                        <a:buNone/>
                      </a:pPr>
                      <a:r>
                        <a:rPr i="1" lang="en" sz="1000"/>
                        <a:t>Apply job</a:t>
                      </a:r>
                      <a:endParaRPr>
                        <a:solidFill>
                          <a:srgbClr val="9E9E9E"/>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a:solidFill>
                          <a:srgbClr val="9E9E9E"/>
                        </a:solidFill>
                        <a:latin typeface="Open Sans"/>
                        <a:ea typeface="Open Sans"/>
                        <a:cs typeface="Open Sans"/>
                        <a:sym typeface="Open Sans"/>
                      </a:endParaRPr>
                    </a:p>
                  </a:txBody>
                  <a:tcPr marT="45725" marB="45725" marR="91450" marL="91450"/>
                </a:tc>
              </a:tr>
            </a:tbl>
          </a:graphicData>
        </a:graphic>
      </p:graphicFrame>
      <p:pic>
        <p:nvPicPr>
          <p:cNvPr id="265" name="Google Shape;265;p50"/>
          <p:cNvPicPr preferRelativeResize="0"/>
          <p:nvPr/>
        </p:nvPicPr>
        <p:blipFill>
          <a:blip r:embed="rId3">
            <a:alphaModFix/>
          </a:blip>
          <a:stretch>
            <a:fillRect/>
          </a:stretch>
        </p:blipFill>
        <p:spPr>
          <a:xfrm>
            <a:off x="957948" y="946423"/>
            <a:ext cx="1480600" cy="2038725"/>
          </a:xfrm>
          <a:prstGeom prst="rect">
            <a:avLst/>
          </a:prstGeom>
          <a:noFill/>
          <a:ln>
            <a:noFill/>
          </a:ln>
        </p:spPr>
      </p:pic>
      <p:pic>
        <p:nvPicPr>
          <p:cNvPr id="266" name="Google Shape;266;p50"/>
          <p:cNvPicPr preferRelativeResize="0"/>
          <p:nvPr/>
        </p:nvPicPr>
        <p:blipFill>
          <a:blip r:embed="rId4">
            <a:alphaModFix/>
          </a:blip>
          <a:stretch>
            <a:fillRect/>
          </a:stretch>
        </p:blipFill>
        <p:spPr>
          <a:xfrm>
            <a:off x="3457673" y="1148975"/>
            <a:ext cx="2320100" cy="1422775"/>
          </a:xfrm>
          <a:prstGeom prst="rect">
            <a:avLst/>
          </a:prstGeom>
          <a:noFill/>
          <a:ln>
            <a:noFill/>
          </a:ln>
        </p:spPr>
      </p:pic>
      <p:pic>
        <p:nvPicPr>
          <p:cNvPr id="267" name="Google Shape;267;p50"/>
          <p:cNvPicPr preferRelativeResize="0"/>
          <p:nvPr/>
        </p:nvPicPr>
        <p:blipFill>
          <a:blip r:embed="rId5">
            <a:alphaModFix/>
          </a:blip>
          <a:stretch>
            <a:fillRect/>
          </a:stretch>
        </p:blipFill>
        <p:spPr>
          <a:xfrm>
            <a:off x="6143050" y="1206350"/>
            <a:ext cx="2533650" cy="1463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3"/>
          <p:cNvSpPr txBox="1"/>
          <p:nvPr>
            <p:ph type="title"/>
          </p:nvPr>
        </p:nvSpPr>
        <p:spPr>
          <a:xfrm>
            <a:off x="457200" y="1295400"/>
            <a:ext cx="8229600" cy="13908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FFFFFF"/>
              </a:buClr>
              <a:buSzPts val="500"/>
              <a:buFont typeface="Open Sans"/>
              <a:buNone/>
            </a:pPr>
            <a:r>
              <a:rPr lang="en"/>
              <a:t>Set the stage</a:t>
            </a:r>
            <a:endParaRPr sz="500"/>
          </a:p>
        </p:txBody>
      </p:sp>
      <p:sp>
        <p:nvSpPr>
          <p:cNvPr id="147" name="Google Shape;147;p33"/>
          <p:cNvSpPr txBox="1"/>
          <p:nvPr>
            <p:ph idx="4294967295" type="body"/>
          </p:nvPr>
        </p:nvSpPr>
        <p:spPr>
          <a:xfrm>
            <a:off x="457200" y="4914900"/>
            <a:ext cx="3957600" cy="1143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500"/>
              <a:buFont typeface="Open Sans"/>
              <a:buNone/>
            </a:pPr>
            <a:r>
              <a:rPr lang="en" sz="700">
                <a:solidFill>
                  <a:schemeClr val="lt1"/>
                </a:solidFill>
              </a:rPr>
              <a:t>© 2019 Udacity.  All rights reserved.</a:t>
            </a:r>
            <a:endParaRPr sz="700">
              <a:solidFill>
                <a:schemeClr val="lt2"/>
              </a:solidFill>
            </a:endParaRPr>
          </a:p>
        </p:txBody>
      </p:sp>
      <p:sp>
        <p:nvSpPr>
          <p:cNvPr id="148" name="Google Shape;148;p33"/>
          <p:cNvSpPr txBox="1"/>
          <p:nvPr/>
        </p:nvSpPr>
        <p:spPr>
          <a:xfrm>
            <a:off x="491150" y="2275450"/>
            <a:ext cx="7169100" cy="9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Set the stage for the Design Sprint by framing the problem</a:t>
            </a:r>
            <a:endParaRPr b="0" i="0" sz="1400" u="none" cap="none" strike="noStrik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1"/>
          <p:cNvSpPr txBox="1"/>
          <p:nvPr>
            <p:ph type="title"/>
          </p:nvPr>
        </p:nvSpPr>
        <p:spPr>
          <a:xfrm>
            <a:off x="365760" y="149352"/>
            <a:ext cx="4800600" cy="5937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2D3D4A"/>
              </a:buClr>
              <a:buSzPts val="500"/>
              <a:buFont typeface="Open Sans"/>
              <a:buNone/>
            </a:pPr>
            <a:r>
              <a:rPr lang="en"/>
              <a:t>Storyboard</a:t>
            </a:r>
            <a:endParaRPr/>
          </a:p>
        </p:txBody>
      </p:sp>
      <p:graphicFrame>
        <p:nvGraphicFramePr>
          <p:cNvPr id="273" name="Google Shape;273;p51"/>
          <p:cNvGraphicFramePr/>
          <p:nvPr/>
        </p:nvGraphicFramePr>
        <p:xfrm>
          <a:off x="365760" y="886968"/>
          <a:ext cx="3000000" cy="3000000"/>
        </p:xfrm>
        <a:graphic>
          <a:graphicData uri="http://schemas.openxmlformats.org/drawingml/2006/table">
            <a:tbl>
              <a:tblPr bandRow="1" firstRow="1">
                <a:noFill/>
                <a:tableStyleId>{F732E92C-529B-42E4-AB83-DB57919E3FA1}</a:tableStyleId>
              </a:tblPr>
              <a:tblGrid>
                <a:gridCol w="2834650"/>
              </a:tblGrid>
              <a:tr h="2806650">
                <a:tc>
                  <a:txBody>
                    <a:bodyPr/>
                    <a:lstStyle/>
                    <a:p>
                      <a:pPr indent="0" lvl="0" marL="0" marR="0" rtl="0" algn="l">
                        <a:lnSpc>
                          <a:spcPct val="100000"/>
                        </a:lnSpc>
                        <a:spcBef>
                          <a:spcPts val="0"/>
                        </a:spcBef>
                        <a:spcAft>
                          <a:spcPts val="0"/>
                        </a:spcAft>
                        <a:buNone/>
                      </a:pPr>
                      <a:br>
                        <a:rPr lang="en" sz="1400" u="none" cap="none" strike="noStrike"/>
                      </a:br>
                      <a:br>
                        <a:rPr lang="en" sz="1400" u="none" cap="none" strike="noStrike"/>
                      </a:br>
                      <a:br>
                        <a:rPr lang="en" sz="1400" u="none" cap="none" strike="noStrike"/>
                      </a:br>
                      <a:br>
                        <a:rPr lang="en" sz="1400" u="none" cap="none" strike="noStrike"/>
                      </a:br>
                      <a:br>
                        <a:rPr lang="en" sz="1400" u="none" cap="none" strike="noStrike"/>
                      </a:br>
                      <a:br>
                        <a:rPr lang="en" sz="1400" u="none" cap="none" strike="noStrike"/>
                      </a:br>
                      <a:br>
                        <a:rPr lang="en" sz="1400" u="none" cap="none" strike="noStrike"/>
                      </a:br>
                      <a:br>
                        <a:rPr lang="en" sz="1400" u="none" cap="none" strike="noStrike"/>
                      </a:br>
                      <a:br>
                        <a:rPr lang="en" sz="1400" u="none" cap="none" strike="noStrike"/>
                      </a:br>
                      <a:br>
                        <a:rPr lang="en" sz="1400" u="none" cap="none" strike="noStrike"/>
                      </a:br>
                      <a:r>
                        <a:rPr b="1" lang="en" sz="1000"/>
                        <a:t>Script</a:t>
                      </a:r>
                      <a:r>
                        <a:rPr lang="en" sz="1000"/>
                        <a:t>: </a:t>
                      </a:r>
                      <a:r>
                        <a:rPr i="1" lang="en" sz="1000"/>
                        <a:t>Anna finally found her dream jobs with </a:t>
                      </a:r>
                      <a:r>
                        <a:rPr i="1" lang="en" sz="1000"/>
                        <a:t>suitable benefits</a:t>
                      </a:r>
                      <a:endParaRPr i="1" sz="1000"/>
                    </a:p>
                  </a:txBody>
                  <a:tcPr marT="45725" marB="45725" marR="91450" marL="91450"/>
                </a:tc>
              </a:tr>
              <a:tr h="841725">
                <a:tc>
                  <a:txBody>
                    <a:bodyPr/>
                    <a:lstStyle/>
                    <a:p>
                      <a:pPr indent="0" lvl="0" marL="0" rtl="0" algn="l">
                        <a:spcBef>
                          <a:spcPts val="0"/>
                        </a:spcBef>
                        <a:spcAft>
                          <a:spcPts val="0"/>
                        </a:spcAft>
                        <a:buNone/>
                      </a:pPr>
                      <a:r>
                        <a:rPr b="1" lang="en" sz="1000">
                          <a:solidFill>
                            <a:schemeClr val="dk1"/>
                          </a:solidFill>
                          <a:latin typeface="Open Sans"/>
                          <a:ea typeface="Open Sans"/>
                          <a:cs typeface="Open Sans"/>
                          <a:sym typeface="Open Sans"/>
                        </a:rPr>
                        <a:t>Action:</a:t>
                      </a:r>
                      <a:endParaRPr b="1" sz="1000">
                        <a:solidFill>
                          <a:schemeClr val="dk1"/>
                        </a:solidFill>
                        <a:latin typeface="Open Sans"/>
                        <a:ea typeface="Open Sans"/>
                        <a:cs typeface="Open Sans"/>
                        <a:sym typeface="Open Sans"/>
                      </a:endParaRPr>
                    </a:p>
                    <a:p>
                      <a:pPr indent="0" lvl="0" marL="0" rtl="0" algn="l">
                        <a:spcBef>
                          <a:spcPts val="0"/>
                        </a:spcBef>
                        <a:spcAft>
                          <a:spcPts val="0"/>
                        </a:spcAft>
                        <a:buNone/>
                      </a:pPr>
                      <a:r>
                        <a:rPr i="1" lang="en" sz="1000"/>
                        <a:t>Get job</a:t>
                      </a:r>
                      <a:endParaRPr sz="1400" u="none" cap="none" strike="noStrike"/>
                    </a:p>
                  </a:txBody>
                  <a:tcPr marT="45725" marB="45725" marR="91450" marL="91450"/>
                </a:tc>
              </a:tr>
            </a:tbl>
          </a:graphicData>
        </a:graphic>
      </p:graphicFrame>
      <p:pic>
        <p:nvPicPr>
          <p:cNvPr id="274" name="Google Shape;274;p51"/>
          <p:cNvPicPr preferRelativeResize="0"/>
          <p:nvPr/>
        </p:nvPicPr>
        <p:blipFill>
          <a:blip r:embed="rId3">
            <a:alphaModFix/>
          </a:blip>
          <a:stretch>
            <a:fillRect/>
          </a:stretch>
        </p:blipFill>
        <p:spPr>
          <a:xfrm>
            <a:off x="549598" y="1000252"/>
            <a:ext cx="2466975" cy="1847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2"/>
          <p:cNvSpPr txBox="1"/>
          <p:nvPr>
            <p:ph type="title"/>
          </p:nvPr>
        </p:nvSpPr>
        <p:spPr>
          <a:xfrm>
            <a:off x="311700" y="216425"/>
            <a:ext cx="8520600" cy="572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500"/>
              <a:buNone/>
            </a:pPr>
            <a:r>
              <a:rPr lang="en" sz="3200"/>
              <a:t>Prototype</a:t>
            </a:r>
            <a:endParaRPr sz="3200"/>
          </a:p>
        </p:txBody>
      </p:sp>
      <p:sp>
        <p:nvSpPr>
          <p:cNvPr id="280" name="Google Shape;280;p52"/>
          <p:cNvSpPr txBox="1"/>
          <p:nvPr/>
        </p:nvSpPr>
        <p:spPr>
          <a:xfrm>
            <a:off x="7336713" y="2571750"/>
            <a:ext cx="1009500" cy="44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lang="en" sz="800" u="sng">
                <a:solidFill>
                  <a:schemeClr val="hlink"/>
                </a:solidFill>
                <a:latin typeface="Open Sans"/>
                <a:ea typeface="Open Sans"/>
                <a:cs typeface="Open Sans"/>
                <a:sym typeface="Open Sans"/>
                <a:hlinkClick r:id="rId3"/>
              </a:rPr>
              <a:t>Link</a:t>
            </a:r>
            <a:endParaRPr b="0" i="0" sz="800" u="none" cap="none" strike="noStrike">
              <a:solidFill>
                <a:srgbClr val="000000"/>
              </a:solidFill>
              <a:latin typeface="Open Sans"/>
              <a:ea typeface="Open Sans"/>
              <a:cs typeface="Open Sans"/>
              <a:sym typeface="Open Sans"/>
            </a:endParaRPr>
          </a:p>
        </p:txBody>
      </p:sp>
      <p:pic>
        <p:nvPicPr>
          <p:cNvPr id="281" name="Google Shape;281;p52"/>
          <p:cNvPicPr preferRelativeResize="0"/>
          <p:nvPr/>
        </p:nvPicPr>
        <p:blipFill rotWithShape="1">
          <a:blip r:embed="rId4">
            <a:alphaModFix/>
          </a:blip>
          <a:srcRect b="0" l="0" r="0" t="0"/>
          <a:stretch/>
        </p:blipFill>
        <p:spPr>
          <a:xfrm>
            <a:off x="6965100" y="905774"/>
            <a:ext cx="1786300" cy="1786300"/>
          </a:xfrm>
          <a:prstGeom prst="rect">
            <a:avLst/>
          </a:prstGeom>
          <a:noFill/>
          <a:ln>
            <a:noFill/>
          </a:ln>
        </p:spPr>
      </p:pic>
      <p:graphicFrame>
        <p:nvGraphicFramePr>
          <p:cNvPr id="282" name="Google Shape;282;p52"/>
          <p:cNvGraphicFramePr/>
          <p:nvPr/>
        </p:nvGraphicFramePr>
        <p:xfrm>
          <a:off x="311700" y="1077138"/>
          <a:ext cx="3000000" cy="3000000"/>
        </p:xfrm>
        <a:graphic>
          <a:graphicData uri="http://schemas.openxmlformats.org/drawingml/2006/table">
            <a:tbl>
              <a:tblPr>
                <a:noFill/>
                <a:tableStyleId>{F732E92C-529B-42E4-AB83-DB57919E3FA1}</a:tableStyleId>
              </a:tblPr>
              <a:tblGrid>
                <a:gridCol w="1965300"/>
                <a:gridCol w="4511550"/>
              </a:tblGrid>
              <a:tr h="13604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rPr>
                        <a:t>Description</a:t>
                      </a:r>
                      <a:endParaRPr sz="1400" u="none" cap="none" strike="noStrike">
                        <a:solidFill>
                          <a:srgbClr val="FFFFFF"/>
                        </a:solidFill>
                      </a:endParaRPr>
                    </a:p>
                    <a:p>
                      <a:pPr indent="-292100" lvl="0" marL="457200" marR="0" rtl="0" algn="l">
                        <a:lnSpc>
                          <a:spcPct val="100000"/>
                        </a:lnSpc>
                        <a:spcBef>
                          <a:spcPts val="0"/>
                        </a:spcBef>
                        <a:spcAft>
                          <a:spcPts val="0"/>
                        </a:spcAft>
                        <a:buClr>
                          <a:srgbClr val="FFFFFF"/>
                        </a:buClr>
                        <a:buSzPts val="1000"/>
                        <a:buFont typeface="Arial"/>
                        <a:buChar char="●"/>
                      </a:pPr>
                      <a:r>
                        <a:rPr lang="en" sz="1000" u="none" cap="none" strike="noStrike">
                          <a:solidFill>
                            <a:srgbClr val="FFFFFF"/>
                          </a:solidFill>
                        </a:rPr>
                        <a:t>High level overview of the prototype</a:t>
                      </a:r>
                      <a:endParaRPr sz="1000" u="none" cap="none" strike="noStrike">
                        <a:solidFill>
                          <a:srgbClr val="FFFFFF"/>
                        </a:solidFill>
                      </a:endParaRPr>
                    </a:p>
                    <a:p>
                      <a:pPr indent="-292100" lvl="0" marL="457200" marR="0" rtl="0" algn="l">
                        <a:lnSpc>
                          <a:spcPct val="100000"/>
                        </a:lnSpc>
                        <a:spcBef>
                          <a:spcPts val="0"/>
                        </a:spcBef>
                        <a:spcAft>
                          <a:spcPts val="0"/>
                        </a:spcAft>
                        <a:buClr>
                          <a:srgbClr val="FFFFFF"/>
                        </a:buClr>
                        <a:buSzPts val="1000"/>
                        <a:buFont typeface="Arial"/>
                        <a:buChar char="●"/>
                      </a:pPr>
                      <a:r>
                        <a:rPr lang="en" sz="1000" u="none" cap="none" strike="noStrike">
                          <a:solidFill>
                            <a:srgbClr val="FFFFFF"/>
                          </a:solidFill>
                        </a:rPr>
                        <a:t>What does it do?</a:t>
                      </a:r>
                      <a:endParaRPr sz="10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 sz="1200">
                          <a:solidFill>
                            <a:schemeClr val="dk1"/>
                          </a:solidFill>
                          <a:latin typeface="Open Sans"/>
                          <a:ea typeface="Open Sans"/>
                          <a:cs typeface="Open Sans"/>
                          <a:sym typeface="Open Sans"/>
                        </a:rPr>
                        <a:t>This prototype shows how to signup/login LinkedIn Grad. User could create their own resume and system would review them automatically.</a:t>
                      </a:r>
                      <a:endParaRPr sz="1200">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Clr>
                          <a:srgbClr val="000000"/>
                        </a:buClr>
                        <a:buSzPts val="1200"/>
                        <a:buFont typeface="Arial"/>
                        <a:buNone/>
                      </a:pPr>
                      <a:r>
                        <a:rPr lang="en" sz="1200">
                          <a:solidFill>
                            <a:schemeClr val="dk1"/>
                          </a:solidFill>
                          <a:latin typeface="Open Sans"/>
                          <a:ea typeface="Open Sans"/>
                          <a:cs typeface="Open Sans"/>
                          <a:sym typeface="Open Sans"/>
                        </a:rPr>
                        <a:t>Users would receive the list of suitable jobs for their future apply.</a:t>
                      </a:r>
                      <a:endParaRPr sz="1200">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000"/>
                        <a:buFont typeface="Arial"/>
                        <a:buNone/>
                      </a:pPr>
                      <a:r>
                        <a:t/>
                      </a:r>
                      <a:endParaRPr i="1" sz="1000" u="none" cap="none" strike="noStrike"/>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r h="949325">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rPr>
                        <a:t>Assumptions</a:t>
                      </a:r>
                      <a:endParaRPr sz="1400" u="none" cap="none" strike="noStrike">
                        <a:solidFill>
                          <a:srgbClr val="FFFFFF"/>
                        </a:solidFill>
                      </a:endParaRPr>
                    </a:p>
                    <a:p>
                      <a:pPr indent="-292100" lvl="0" marL="457200" marR="0" rtl="0" algn="l">
                        <a:lnSpc>
                          <a:spcPct val="100000"/>
                        </a:lnSpc>
                        <a:spcBef>
                          <a:spcPts val="0"/>
                        </a:spcBef>
                        <a:spcAft>
                          <a:spcPts val="0"/>
                        </a:spcAft>
                        <a:buClr>
                          <a:srgbClr val="FFFFFF"/>
                        </a:buClr>
                        <a:buSzPts val="1000"/>
                        <a:buFont typeface="Arial"/>
                        <a:buChar char="●"/>
                      </a:pPr>
                      <a:r>
                        <a:rPr lang="en" sz="1000" u="none" cap="none" strike="noStrike">
                          <a:solidFill>
                            <a:srgbClr val="FFFFFF"/>
                          </a:solidFill>
                        </a:rPr>
                        <a:t>Any assumptions within the prototype</a:t>
                      </a:r>
                      <a:endParaRPr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292100" lvl="0" marL="457200" marR="0" rtl="0" algn="l">
                        <a:lnSpc>
                          <a:spcPct val="115000"/>
                        </a:lnSpc>
                        <a:spcBef>
                          <a:spcPts val="0"/>
                        </a:spcBef>
                        <a:spcAft>
                          <a:spcPts val="0"/>
                        </a:spcAft>
                        <a:buSzPts val="1000"/>
                        <a:buFont typeface="Open Sans"/>
                        <a:buChar char="-"/>
                      </a:pPr>
                      <a:r>
                        <a:rPr lang="en" sz="1000">
                          <a:latin typeface="Open Sans"/>
                          <a:ea typeface="Open Sans"/>
                          <a:cs typeface="Open Sans"/>
                          <a:sym typeface="Open Sans"/>
                        </a:rPr>
                        <a:t>User registers and has LinkedIn Grad account</a:t>
                      </a:r>
                      <a:endParaRPr sz="1000">
                        <a:latin typeface="Open Sans"/>
                        <a:ea typeface="Open Sans"/>
                        <a:cs typeface="Open Sans"/>
                        <a:sym typeface="Open Sans"/>
                      </a:endParaRPr>
                    </a:p>
                    <a:p>
                      <a:pPr indent="-292100" lvl="0" marL="457200" marR="0" rtl="0" algn="l">
                        <a:lnSpc>
                          <a:spcPct val="100000"/>
                        </a:lnSpc>
                        <a:spcBef>
                          <a:spcPts val="0"/>
                        </a:spcBef>
                        <a:spcAft>
                          <a:spcPts val="0"/>
                        </a:spcAft>
                        <a:buSzPts val="1000"/>
                        <a:buFont typeface="Open Sans"/>
                        <a:buChar char="-"/>
                      </a:pPr>
                      <a:r>
                        <a:rPr lang="en" sz="1000">
                          <a:latin typeface="Open Sans"/>
                          <a:ea typeface="Open Sans"/>
                          <a:cs typeface="Open Sans"/>
                          <a:sym typeface="Open Sans"/>
                        </a:rPr>
                        <a:t>User select the template CV</a:t>
                      </a:r>
                      <a:endParaRPr sz="1000">
                        <a:latin typeface="Open Sans"/>
                        <a:ea typeface="Open Sans"/>
                        <a:cs typeface="Open Sans"/>
                        <a:sym typeface="Open Sans"/>
                      </a:endParaRPr>
                    </a:p>
                    <a:p>
                      <a:pPr indent="-292100" lvl="0" marL="457200" marR="0" rtl="0" algn="l">
                        <a:lnSpc>
                          <a:spcPct val="100000"/>
                        </a:lnSpc>
                        <a:spcBef>
                          <a:spcPts val="0"/>
                        </a:spcBef>
                        <a:spcAft>
                          <a:spcPts val="0"/>
                        </a:spcAft>
                        <a:buSzPts val="1000"/>
                        <a:buFont typeface="Open Sans"/>
                        <a:buChar char="-"/>
                      </a:pPr>
                      <a:r>
                        <a:rPr lang="en" sz="1000" u="none" cap="none" strike="noStrike">
                          <a:latin typeface="Open Sans"/>
                          <a:ea typeface="Open Sans"/>
                          <a:cs typeface="Open Sans"/>
                          <a:sym typeface="Open Sans"/>
                        </a:rPr>
                        <a:t>User fill the re</a:t>
                      </a:r>
                      <a:r>
                        <a:rPr lang="en" sz="1000">
                          <a:latin typeface="Open Sans"/>
                          <a:ea typeface="Open Sans"/>
                          <a:cs typeface="Open Sans"/>
                          <a:sym typeface="Open Sans"/>
                        </a:rPr>
                        <a:t>quired information to complete CV</a:t>
                      </a:r>
                      <a:endParaRPr sz="1000">
                        <a:latin typeface="Open Sans"/>
                        <a:ea typeface="Open Sans"/>
                        <a:cs typeface="Open Sans"/>
                        <a:sym typeface="Open Sans"/>
                      </a:endParaRPr>
                    </a:p>
                    <a:p>
                      <a:pPr indent="-292100" lvl="0" marL="457200" marR="0" rtl="0" algn="l">
                        <a:lnSpc>
                          <a:spcPct val="100000"/>
                        </a:lnSpc>
                        <a:spcBef>
                          <a:spcPts val="0"/>
                        </a:spcBef>
                        <a:spcAft>
                          <a:spcPts val="0"/>
                        </a:spcAft>
                        <a:buSzPts val="1000"/>
                        <a:buFont typeface="Open Sans"/>
                        <a:buChar char="-"/>
                      </a:pPr>
                      <a:r>
                        <a:rPr lang="en" sz="1000">
                          <a:latin typeface="Open Sans"/>
                          <a:ea typeface="Open Sans"/>
                          <a:cs typeface="Open Sans"/>
                          <a:sym typeface="Open Sans"/>
                        </a:rPr>
                        <a:t>User receive the review and access jobs recommendation from AI system</a:t>
                      </a:r>
                      <a:endParaRPr sz="1000" u="none" cap="none" strike="noStrike">
                        <a:latin typeface="Open Sans"/>
                        <a:ea typeface="Open Sans"/>
                        <a:cs typeface="Open Sans"/>
                        <a:sym typeface="Open Sans"/>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r h="14651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rPr>
                        <a:t>Tasks</a:t>
                      </a:r>
                      <a:endParaRPr sz="1400" u="none" cap="none" strike="noStrike">
                        <a:solidFill>
                          <a:srgbClr val="FFFFFF"/>
                        </a:solidFill>
                      </a:endParaRPr>
                    </a:p>
                    <a:p>
                      <a:pPr indent="-292100" lvl="0" marL="457200" marR="0" rtl="0" algn="l">
                        <a:lnSpc>
                          <a:spcPct val="100000"/>
                        </a:lnSpc>
                        <a:spcBef>
                          <a:spcPts val="0"/>
                        </a:spcBef>
                        <a:spcAft>
                          <a:spcPts val="0"/>
                        </a:spcAft>
                        <a:buClr>
                          <a:srgbClr val="FFFFFF"/>
                        </a:buClr>
                        <a:buSzPts val="1000"/>
                        <a:buFont typeface="Arial"/>
                        <a:buChar char="●"/>
                      </a:pPr>
                      <a:r>
                        <a:rPr lang="en" sz="1000" u="none" cap="none" strike="noStrike">
                          <a:solidFill>
                            <a:srgbClr val="FFFFFF"/>
                          </a:solidFill>
                        </a:rPr>
                        <a:t>What are the tasks that a user can complete in the prototype?</a:t>
                      </a:r>
                      <a:endParaRPr sz="10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Signup/Login app</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View their profile =&gt; create their own CV</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Choose the resume template</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Complete CV</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Review from System</a:t>
                      </a:r>
                      <a:endParaRPr sz="1000">
                        <a:latin typeface="Open Sans"/>
                        <a:ea typeface="Open Sans"/>
                        <a:cs typeface="Open Sans"/>
                        <a:sym typeface="Open Sans"/>
                      </a:endParaRPr>
                    </a:p>
                    <a:p>
                      <a:pPr indent="-292100" lvl="0" marL="457200" rtl="0" algn="l">
                        <a:spcBef>
                          <a:spcPts val="0"/>
                        </a:spcBef>
                        <a:spcAft>
                          <a:spcPts val="0"/>
                        </a:spcAft>
                        <a:buSzPts val="1000"/>
                        <a:buFont typeface="Open Sans"/>
                        <a:buChar char="-"/>
                      </a:pPr>
                      <a:r>
                        <a:rPr lang="en" sz="1000">
                          <a:latin typeface="Open Sans"/>
                          <a:ea typeface="Open Sans"/>
                          <a:cs typeface="Open Sans"/>
                          <a:sym typeface="Open Sans"/>
                        </a:rPr>
                        <a:t>Get job recommendation</a:t>
                      </a:r>
                      <a:endParaRPr sz="1000">
                        <a:latin typeface="Open Sans"/>
                        <a:ea typeface="Open Sans"/>
                        <a:cs typeface="Open Sans"/>
                        <a:sym typeface="Open Sans"/>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53"/>
          <p:cNvSpPr txBox="1"/>
          <p:nvPr>
            <p:ph type="title"/>
          </p:nvPr>
        </p:nvSpPr>
        <p:spPr>
          <a:xfrm>
            <a:off x="457200" y="1295400"/>
            <a:ext cx="8229600" cy="13908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FFFFFF"/>
              </a:buClr>
              <a:buSzPts val="500"/>
              <a:buFont typeface="Open Sans"/>
              <a:buNone/>
            </a:pPr>
            <a:r>
              <a:rPr lang="en"/>
              <a:t>Validate</a:t>
            </a:r>
            <a:endParaRPr sz="500"/>
          </a:p>
        </p:txBody>
      </p:sp>
      <p:sp>
        <p:nvSpPr>
          <p:cNvPr id="288" name="Google Shape;288;p53"/>
          <p:cNvSpPr txBox="1"/>
          <p:nvPr/>
        </p:nvSpPr>
        <p:spPr>
          <a:xfrm>
            <a:off x="491150" y="2275450"/>
            <a:ext cx="7169100" cy="9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Users will go through your prototype and provide feedback on your concept. This is also an opportunity to have an engineering feasibility discussion</a:t>
            </a:r>
            <a:endParaRPr b="0" i="0" sz="1400" u="none" cap="none" strike="noStrik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4"/>
          <p:cNvSpPr txBox="1"/>
          <p:nvPr>
            <p:ph type="title"/>
          </p:nvPr>
        </p:nvSpPr>
        <p:spPr>
          <a:xfrm>
            <a:off x="311700" y="445025"/>
            <a:ext cx="5762529"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[LinkedIn Grad] Research Plan</a:t>
            </a:r>
            <a:endParaRPr/>
          </a:p>
        </p:txBody>
      </p:sp>
      <p:sp>
        <p:nvSpPr>
          <p:cNvPr id="294" name="Google Shape;294;p5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b="1" lang="en" sz="1200">
                <a:solidFill>
                  <a:schemeClr val="dk1"/>
                </a:solidFill>
                <a:latin typeface="Open Sans"/>
                <a:ea typeface="Open Sans"/>
                <a:cs typeface="Open Sans"/>
                <a:sym typeface="Open Sans"/>
              </a:rPr>
              <a:t>Objectives</a:t>
            </a:r>
            <a:endParaRPr>
              <a:solidFill>
                <a:schemeClr val="dk1"/>
              </a:solidFill>
            </a:endParaRPr>
          </a:p>
          <a:p>
            <a:pPr indent="0" lvl="0" marL="114300" rtl="0" algn="l">
              <a:lnSpc>
                <a:spcPct val="115000"/>
              </a:lnSpc>
              <a:spcBef>
                <a:spcPts val="0"/>
              </a:spcBef>
              <a:spcAft>
                <a:spcPts val="0"/>
              </a:spcAft>
              <a:buSzPts val="1800"/>
              <a:buNone/>
            </a:pPr>
            <a:r>
              <a:rPr lang="en" sz="1200">
                <a:solidFill>
                  <a:schemeClr val="dk1"/>
                </a:solidFill>
                <a:latin typeface="Open Sans"/>
                <a:ea typeface="Open Sans"/>
                <a:cs typeface="Open Sans"/>
                <a:sym typeface="Open Sans"/>
              </a:rPr>
              <a:t>The assessments from recruiters and graduated students about the ideas of LinkedIn Grad</a:t>
            </a:r>
            <a:endParaRPr>
              <a:solidFill>
                <a:schemeClr val="dk1"/>
              </a:solidFill>
            </a:endParaRPr>
          </a:p>
          <a:p>
            <a:pPr indent="0" lvl="0" marL="114300" rtl="0" algn="l">
              <a:lnSpc>
                <a:spcPct val="115000"/>
              </a:lnSpc>
              <a:spcBef>
                <a:spcPts val="0"/>
              </a:spcBef>
              <a:spcAft>
                <a:spcPts val="0"/>
              </a:spcAft>
              <a:buSzPts val="1800"/>
              <a:buNone/>
            </a:pPr>
            <a:r>
              <a:t/>
            </a:r>
            <a:endParaRPr b="1" sz="1200">
              <a:solidFill>
                <a:schemeClr val="dk1"/>
              </a:solidFill>
              <a:latin typeface="Open Sans"/>
              <a:ea typeface="Open Sans"/>
              <a:cs typeface="Open Sans"/>
              <a:sym typeface="Open Sans"/>
            </a:endParaRPr>
          </a:p>
          <a:p>
            <a:pPr indent="0" lvl="0" marL="114300" rtl="0" algn="l">
              <a:lnSpc>
                <a:spcPct val="115000"/>
              </a:lnSpc>
              <a:spcBef>
                <a:spcPts val="0"/>
              </a:spcBef>
              <a:spcAft>
                <a:spcPts val="0"/>
              </a:spcAft>
              <a:buSzPts val="1800"/>
              <a:buNone/>
            </a:pPr>
            <a:r>
              <a:rPr b="1" lang="en" sz="1200">
                <a:solidFill>
                  <a:schemeClr val="dk1"/>
                </a:solidFill>
                <a:latin typeface="Open Sans"/>
                <a:ea typeface="Open Sans"/>
                <a:cs typeface="Open Sans"/>
                <a:sym typeface="Open Sans"/>
              </a:rPr>
              <a:t>Methodology</a:t>
            </a:r>
            <a:endParaRPr>
              <a:solidFill>
                <a:schemeClr val="dk1"/>
              </a:solidFill>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Survey</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Direct interview</a:t>
            </a:r>
            <a:endParaRPr sz="1200">
              <a:solidFill>
                <a:schemeClr val="dk1"/>
              </a:solidFill>
              <a:latin typeface="Open Sans"/>
              <a:ea typeface="Open Sans"/>
              <a:cs typeface="Open Sans"/>
              <a:sym typeface="Open Sans"/>
            </a:endParaRPr>
          </a:p>
          <a:p>
            <a:pPr indent="0" lvl="0" marL="114300" rtl="0" algn="l">
              <a:lnSpc>
                <a:spcPct val="115000"/>
              </a:lnSpc>
              <a:spcBef>
                <a:spcPts val="0"/>
              </a:spcBef>
              <a:spcAft>
                <a:spcPts val="0"/>
              </a:spcAft>
              <a:buSzPts val="1800"/>
              <a:buNone/>
            </a:pPr>
            <a:r>
              <a:t/>
            </a:r>
            <a:endParaRPr b="1" sz="1200">
              <a:solidFill>
                <a:srgbClr val="9E9E9E"/>
              </a:solidFill>
              <a:latin typeface="Open Sans"/>
              <a:ea typeface="Open Sans"/>
              <a:cs typeface="Open Sans"/>
              <a:sym typeface="Open Sans"/>
            </a:endParaRPr>
          </a:p>
          <a:p>
            <a:pPr indent="0" lvl="0" marL="114300" rtl="0" algn="l">
              <a:lnSpc>
                <a:spcPct val="115000"/>
              </a:lnSpc>
              <a:spcBef>
                <a:spcPts val="0"/>
              </a:spcBef>
              <a:spcAft>
                <a:spcPts val="0"/>
              </a:spcAft>
              <a:buSzPts val="1800"/>
              <a:buNone/>
            </a:pPr>
            <a:r>
              <a:rPr b="1" lang="en" sz="1200">
                <a:solidFill>
                  <a:schemeClr val="dk1"/>
                </a:solidFill>
                <a:latin typeface="Open Sans"/>
                <a:ea typeface="Open Sans"/>
                <a:cs typeface="Open Sans"/>
                <a:sym typeface="Open Sans"/>
              </a:rPr>
              <a:t>Participants</a:t>
            </a:r>
            <a:endParaRPr>
              <a:solidFill>
                <a:schemeClr val="dk1"/>
              </a:solidFill>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1 senior recruiters (IT section)</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1 graduated students (IT University)</a:t>
            </a:r>
            <a:endParaRPr sz="1200">
              <a:solidFill>
                <a:schemeClr val="dk1"/>
              </a:solidFill>
              <a:latin typeface="Open Sans"/>
              <a:ea typeface="Open Sans"/>
              <a:cs typeface="Open Sans"/>
              <a:sym typeface="Open Sans"/>
            </a:endParaRPr>
          </a:p>
          <a:p>
            <a:pPr indent="0" lvl="0" marL="114300" rtl="0" algn="l">
              <a:lnSpc>
                <a:spcPct val="115000"/>
              </a:lnSpc>
              <a:spcBef>
                <a:spcPts val="0"/>
              </a:spcBef>
              <a:spcAft>
                <a:spcPts val="0"/>
              </a:spcAft>
              <a:buSzPts val="1800"/>
              <a:buNone/>
            </a:pPr>
            <a:r>
              <a:t/>
            </a:r>
            <a:endParaRPr b="1" sz="1200">
              <a:solidFill>
                <a:srgbClr val="9E9E9E"/>
              </a:solidFill>
              <a:latin typeface="Open Sans"/>
              <a:ea typeface="Open Sans"/>
              <a:cs typeface="Open Sans"/>
              <a:sym typeface="Open Sans"/>
            </a:endParaRPr>
          </a:p>
          <a:p>
            <a:pPr indent="-228600" lvl="0" marL="457200" rtl="0" algn="l">
              <a:lnSpc>
                <a:spcPct val="115000"/>
              </a:lnSpc>
              <a:spcBef>
                <a:spcPts val="0"/>
              </a:spcBef>
              <a:spcAft>
                <a:spcPts val="0"/>
              </a:spcAft>
              <a:buSzPts val="1800"/>
              <a:buNone/>
            </a:pPr>
            <a:r>
              <a:t/>
            </a:r>
            <a:endParaRPr/>
          </a:p>
        </p:txBody>
      </p:sp>
      <p:sp>
        <p:nvSpPr>
          <p:cNvPr id="295" name="Google Shape;295;p54"/>
          <p:cNvSpPr txBox="1"/>
          <p:nvPr/>
        </p:nvSpPr>
        <p:spPr>
          <a:xfrm>
            <a:off x="6161314" y="445025"/>
            <a:ext cx="2670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PM: </a:t>
            </a:r>
            <a:r>
              <a:rPr lang="en"/>
              <a:t>Bich Pham</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STATUS: DRAFT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[LinkedIn Grad]: Interview Sessions</a:t>
            </a:r>
            <a:endParaRPr/>
          </a:p>
        </p:txBody>
      </p:sp>
      <p:sp>
        <p:nvSpPr>
          <p:cNvPr id="301" name="Google Shape;301;p55"/>
          <p:cNvSpPr txBox="1"/>
          <p:nvPr/>
        </p:nvSpPr>
        <p:spPr>
          <a:xfrm>
            <a:off x="1640675" y="1476575"/>
            <a:ext cx="37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Link</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6"/>
          <p:cNvSpPr txBox="1"/>
          <p:nvPr>
            <p:ph type="title"/>
          </p:nvPr>
        </p:nvSpPr>
        <p:spPr>
          <a:xfrm>
            <a:off x="311700" y="216425"/>
            <a:ext cx="8520600" cy="572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500"/>
              <a:buNone/>
            </a:pPr>
            <a:r>
              <a:rPr lang="en" sz="3200"/>
              <a:t>User Testing: Participant 1 Key Findings</a:t>
            </a:r>
            <a:endParaRPr sz="3200"/>
          </a:p>
        </p:txBody>
      </p:sp>
      <p:graphicFrame>
        <p:nvGraphicFramePr>
          <p:cNvPr id="307" name="Google Shape;307;p56"/>
          <p:cNvGraphicFramePr/>
          <p:nvPr/>
        </p:nvGraphicFramePr>
        <p:xfrm>
          <a:off x="311700" y="982425"/>
          <a:ext cx="3000000" cy="3000000"/>
        </p:xfrm>
        <a:graphic>
          <a:graphicData uri="http://schemas.openxmlformats.org/drawingml/2006/table">
            <a:tbl>
              <a:tblPr>
                <a:noFill/>
                <a:tableStyleId>{F732E92C-529B-42E4-AB83-DB57919E3FA1}</a:tableStyleId>
              </a:tblPr>
              <a:tblGrid>
                <a:gridCol w="2400125"/>
                <a:gridCol w="6120475"/>
              </a:tblGrid>
              <a:tr h="11337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rPr>
                        <a:t>What worked well</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292100" lvl="0" marL="457200" marR="0" rtl="0" algn="l">
                        <a:lnSpc>
                          <a:spcPct val="100000"/>
                        </a:lnSpc>
                        <a:spcBef>
                          <a:spcPts val="0"/>
                        </a:spcBef>
                        <a:spcAft>
                          <a:spcPts val="0"/>
                        </a:spcAft>
                        <a:buSzPts val="1000"/>
                        <a:buChar char="-"/>
                      </a:pPr>
                      <a:r>
                        <a:rPr i="1" lang="en" sz="1000"/>
                        <a:t>User found Job recommendation and CV creating are really essential to help them handle with many problems because of lack of experience</a:t>
                      </a:r>
                      <a:endParaRPr i="1" sz="1000"/>
                    </a:p>
                    <a:p>
                      <a:pPr indent="-292100" lvl="0" marL="457200" marR="0" rtl="0" algn="l">
                        <a:lnSpc>
                          <a:spcPct val="100000"/>
                        </a:lnSpc>
                        <a:spcBef>
                          <a:spcPts val="0"/>
                        </a:spcBef>
                        <a:spcAft>
                          <a:spcPts val="0"/>
                        </a:spcAft>
                        <a:buSzPts val="1000"/>
                        <a:buChar char="-"/>
                      </a:pPr>
                      <a:r>
                        <a:rPr i="1" lang="en" sz="1000"/>
                        <a:t>User liked the match of system while comparing CV and expectation from recruiter</a:t>
                      </a:r>
                      <a:endParaRPr i="1" sz="1000"/>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r h="11337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rPr>
                        <a:t>Where participants got stuck</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292100" lvl="0" marL="457200" marR="0" rtl="0" algn="l">
                        <a:lnSpc>
                          <a:spcPct val="100000"/>
                        </a:lnSpc>
                        <a:spcBef>
                          <a:spcPts val="0"/>
                        </a:spcBef>
                        <a:spcAft>
                          <a:spcPts val="0"/>
                        </a:spcAft>
                        <a:buSzPts val="1000"/>
                        <a:buChar char="-"/>
                      </a:pPr>
                      <a:r>
                        <a:rPr i="1" lang="en" sz="1000"/>
                        <a:t>User do not understand the process of applying jobs</a:t>
                      </a:r>
                      <a:endParaRPr i="1" sz="1000" u="none" cap="none" strike="noStrike"/>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r h="16005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rPr>
                        <a:t>Other observations</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292100" lvl="0" marL="457200" marR="0" rtl="0" algn="l">
                        <a:lnSpc>
                          <a:spcPct val="100000"/>
                        </a:lnSpc>
                        <a:spcBef>
                          <a:spcPts val="0"/>
                        </a:spcBef>
                        <a:spcAft>
                          <a:spcPts val="0"/>
                        </a:spcAft>
                        <a:buSzPts val="1000"/>
                        <a:buChar char="-"/>
                      </a:pPr>
                      <a:r>
                        <a:rPr i="1" lang="en" sz="1000"/>
                        <a:t>User enjoy creating CV and appropriate the result from AI if it’s true</a:t>
                      </a:r>
                      <a:endParaRPr i="1" sz="1000" u="none" cap="none" strike="noStrike"/>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bl>
          </a:graphicData>
        </a:graphic>
      </p:graphicFrame>
      <p:sp>
        <p:nvSpPr>
          <p:cNvPr id="308" name="Google Shape;308;p56"/>
          <p:cNvSpPr txBox="1"/>
          <p:nvPr/>
        </p:nvSpPr>
        <p:spPr>
          <a:xfrm>
            <a:off x="8000500" y="568600"/>
            <a:ext cx="342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3"/>
              </a:rPr>
              <a:t>Audio</a:t>
            </a:r>
            <a:endParaRPr>
              <a:latin typeface="Open Sans"/>
              <a:ea typeface="Open Sans"/>
              <a:cs typeface="Open Sans"/>
              <a:sym typeface="Open Sans"/>
            </a:endParaRPr>
          </a:p>
        </p:txBody>
      </p:sp>
      <p:sp>
        <p:nvSpPr>
          <p:cNvPr id="309" name="Google Shape;309;p56"/>
          <p:cNvSpPr txBox="1"/>
          <p:nvPr/>
        </p:nvSpPr>
        <p:spPr>
          <a:xfrm>
            <a:off x="8036175" y="216425"/>
            <a:ext cx="349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4"/>
              </a:rPr>
              <a:t>Note</a:t>
            </a:r>
            <a:endParaRPr>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7"/>
          <p:cNvSpPr txBox="1"/>
          <p:nvPr>
            <p:ph type="title"/>
          </p:nvPr>
        </p:nvSpPr>
        <p:spPr>
          <a:xfrm>
            <a:off x="457200" y="304800"/>
            <a:ext cx="8229600" cy="5952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2D3D4A"/>
              </a:buClr>
              <a:buSzPts val="500"/>
              <a:buFont typeface="Open Sans"/>
              <a:buNone/>
            </a:pPr>
            <a:r>
              <a:rPr lang="en" sz="3200"/>
              <a:t>Participant 1:  Interview Notes</a:t>
            </a:r>
            <a:endParaRPr/>
          </a:p>
        </p:txBody>
      </p:sp>
      <p:sp>
        <p:nvSpPr>
          <p:cNvPr id="315" name="Google Shape;315;p57"/>
          <p:cNvSpPr txBox="1"/>
          <p:nvPr>
            <p:ph idx="3" type="body"/>
          </p:nvPr>
        </p:nvSpPr>
        <p:spPr>
          <a:xfrm>
            <a:off x="457200" y="900000"/>
            <a:ext cx="8229600" cy="3673800"/>
          </a:xfrm>
          <a:prstGeom prst="rect">
            <a:avLst/>
          </a:prstGeom>
          <a:noFill/>
          <a:ln>
            <a:noFill/>
          </a:ln>
        </p:spPr>
        <p:txBody>
          <a:bodyPr anchorCtr="0" anchor="t" bIns="34275" lIns="34275" spcFirstLastPara="1" rIns="34275" wrap="square" tIns="34275">
            <a:noAutofit/>
          </a:bodyPr>
          <a:lstStyle/>
          <a:p>
            <a:pPr indent="-228600" lvl="0" marL="457200" marR="0" rtl="0" algn="l">
              <a:lnSpc>
                <a:spcPct val="100000"/>
              </a:lnSpc>
              <a:spcBef>
                <a:spcPts val="700"/>
              </a:spcBef>
              <a:spcAft>
                <a:spcPts val="0"/>
              </a:spcAft>
              <a:buClr>
                <a:srgbClr val="2D3D4A"/>
              </a:buClr>
              <a:buSzPts val="500"/>
              <a:buFont typeface="Open Sans"/>
              <a:buNone/>
            </a:pPr>
            <a:r>
              <a:rPr lang="en"/>
              <a:t>- Participant has 5 years of experience in hiring people</a:t>
            </a:r>
            <a:endParaRPr/>
          </a:p>
          <a:p>
            <a:pPr indent="-228600" lvl="0" marL="457200" marR="0" rtl="0" algn="l">
              <a:lnSpc>
                <a:spcPct val="100000"/>
              </a:lnSpc>
              <a:spcBef>
                <a:spcPts val="700"/>
              </a:spcBef>
              <a:spcAft>
                <a:spcPts val="0"/>
              </a:spcAft>
              <a:buClr>
                <a:srgbClr val="2D3D4A"/>
              </a:buClr>
              <a:buSzPts val="500"/>
              <a:buFont typeface="Open Sans"/>
              <a:buNone/>
            </a:pPr>
            <a:r>
              <a:rPr lang="en"/>
              <a:t>- CV is really important because it is the first step in the process</a:t>
            </a:r>
            <a:endParaRPr/>
          </a:p>
          <a:p>
            <a:pPr indent="-228600" lvl="0" marL="457200" marR="0" rtl="0" algn="l">
              <a:lnSpc>
                <a:spcPct val="100000"/>
              </a:lnSpc>
              <a:spcBef>
                <a:spcPts val="700"/>
              </a:spcBef>
              <a:spcAft>
                <a:spcPts val="0"/>
              </a:spcAft>
              <a:buClr>
                <a:srgbClr val="2D3D4A"/>
              </a:buClr>
              <a:buSzPts val="500"/>
              <a:buFont typeface="Open Sans"/>
              <a:buNone/>
            </a:pPr>
            <a:r>
              <a:rPr lang="en"/>
              <a:t>- Soft skills like negotiation and presentation play an essential role in business</a:t>
            </a:r>
            <a:endParaRPr/>
          </a:p>
          <a:p>
            <a:pPr indent="-228600" lvl="0" marL="457200" marR="0" rtl="0" algn="l">
              <a:lnSpc>
                <a:spcPct val="100000"/>
              </a:lnSpc>
              <a:spcBef>
                <a:spcPts val="700"/>
              </a:spcBef>
              <a:spcAft>
                <a:spcPts val="0"/>
              </a:spcAft>
              <a:buClr>
                <a:srgbClr val="2D3D4A"/>
              </a:buClr>
              <a:buSzPts val="500"/>
              <a:buFont typeface="Open Sans"/>
              <a:buNone/>
            </a:pPr>
            <a:r>
              <a:rPr lang="en"/>
              <a:t>- Should add more features in the next phrase like messaging or apply jobs</a:t>
            </a:r>
            <a:endParaRPr/>
          </a:p>
          <a:p>
            <a:pPr indent="-228600" lvl="0" marL="457200" marR="0" rtl="0" algn="l">
              <a:lnSpc>
                <a:spcPct val="100000"/>
              </a:lnSpc>
              <a:spcBef>
                <a:spcPts val="700"/>
              </a:spcBef>
              <a:spcAft>
                <a:spcPts val="0"/>
              </a:spcAft>
              <a:buClr>
                <a:srgbClr val="2D3D4A"/>
              </a:buClr>
              <a:buSzPts val="500"/>
              <a:buFont typeface="Open Sans"/>
              <a:buNone/>
            </a:pPr>
            <a:r>
              <a:rPr lang="en"/>
              <a:t>- The recruitment process involves many steps like CV, phone screening, interview, test,...</a:t>
            </a:r>
            <a:endParaRPr/>
          </a:p>
          <a:p>
            <a:pPr indent="-228600" lvl="0" marL="457200" marR="0" rtl="0" algn="l">
              <a:lnSpc>
                <a:spcPct val="100000"/>
              </a:lnSpc>
              <a:spcBef>
                <a:spcPts val="700"/>
              </a:spcBef>
              <a:spcAft>
                <a:spcPts val="0"/>
              </a:spcAft>
              <a:buClr>
                <a:srgbClr val="2D3D4A"/>
              </a:buClr>
              <a:buSzPts val="500"/>
              <a:buFont typeface="Open Sans"/>
              <a:buNone/>
            </a:pPr>
            <a:r>
              <a:rPr lang="en"/>
              <a:t>- Technical skills sometimes prevent freshers from getting an expected jobs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8"/>
          <p:cNvSpPr txBox="1"/>
          <p:nvPr>
            <p:ph type="title"/>
          </p:nvPr>
        </p:nvSpPr>
        <p:spPr>
          <a:xfrm>
            <a:off x="311700" y="216425"/>
            <a:ext cx="8520600" cy="572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500"/>
              <a:buNone/>
            </a:pPr>
            <a:r>
              <a:rPr lang="en" sz="3200"/>
              <a:t>User Testing: Participant 2 Key Findings</a:t>
            </a:r>
            <a:endParaRPr sz="3200"/>
          </a:p>
        </p:txBody>
      </p:sp>
      <p:graphicFrame>
        <p:nvGraphicFramePr>
          <p:cNvPr id="321" name="Google Shape;321;p58"/>
          <p:cNvGraphicFramePr/>
          <p:nvPr/>
        </p:nvGraphicFramePr>
        <p:xfrm>
          <a:off x="311700" y="982425"/>
          <a:ext cx="3000000" cy="3000000"/>
        </p:xfrm>
        <a:graphic>
          <a:graphicData uri="http://schemas.openxmlformats.org/drawingml/2006/table">
            <a:tbl>
              <a:tblPr>
                <a:noFill/>
                <a:tableStyleId>{F732E92C-529B-42E4-AB83-DB57919E3FA1}</a:tableStyleId>
              </a:tblPr>
              <a:tblGrid>
                <a:gridCol w="2400125"/>
                <a:gridCol w="6120475"/>
              </a:tblGrid>
              <a:tr h="11337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rPr>
                        <a:t>What worked well</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292100" lvl="0" marL="457200" marR="0" rtl="0" algn="l">
                        <a:lnSpc>
                          <a:spcPct val="100000"/>
                        </a:lnSpc>
                        <a:spcBef>
                          <a:spcPts val="0"/>
                        </a:spcBef>
                        <a:spcAft>
                          <a:spcPts val="0"/>
                        </a:spcAft>
                        <a:buSzPts val="1000"/>
                        <a:buChar char="-"/>
                      </a:pPr>
                      <a:r>
                        <a:rPr i="1" lang="en" sz="1000"/>
                        <a:t>User like the idea of create CV by AI that help them filter CV effectively</a:t>
                      </a:r>
                      <a:endParaRPr i="1" sz="1000"/>
                    </a:p>
                    <a:p>
                      <a:pPr indent="-292100" lvl="0" marL="457200" marR="0" rtl="0" algn="l">
                        <a:lnSpc>
                          <a:spcPct val="100000"/>
                        </a:lnSpc>
                        <a:spcBef>
                          <a:spcPts val="0"/>
                        </a:spcBef>
                        <a:spcAft>
                          <a:spcPts val="0"/>
                        </a:spcAft>
                        <a:buSzPts val="1000"/>
                        <a:buChar char="-"/>
                      </a:pPr>
                      <a:r>
                        <a:rPr i="1" lang="en" sz="1000"/>
                        <a:t>User focus on the way of assessment from AI</a:t>
                      </a:r>
                      <a:endParaRPr i="1" sz="1000"/>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r h="11337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rPr>
                        <a:t>Where participants got stuck</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292100" lvl="0" marL="457200" marR="0" rtl="0" algn="l">
                        <a:lnSpc>
                          <a:spcPct val="100000"/>
                        </a:lnSpc>
                        <a:spcBef>
                          <a:spcPts val="0"/>
                        </a:spcBef>
                        <a:spcAft>
                          <a:spcPts val="0"/>
                        </a:spcAft>
                        <a:buSzPts val="1000"/>
                        <a:buChar char="-"/>
                      </a:pPr>
                      <a:r>
                        <a:rPr i="1" lang="en" sz="1000"/>
                        <a:t>User don’t find the feature for employers</a:t>
                      </a:r>
                      <a:endParaRPr i="1" sz="1000"/>
                    </a:p>
                    <a:p>
                      <a:pPr indent="-292100" lvl="0" marL="457200" marR="0" rtl="0" algn="l">
                        <a:lnSpc>
                          <a:spcPct val="100000"/>
                        </a:lnSpc>
                        <a:spcBef>
                          <a:spcPts val="0"/>
                        </a:spcBef>
                        <a:spcAft>
                          <a:spcPts val="0"/>
                        </a:spcAft>
                        <a:buSzPts val="1000"/>
                        <a:buChar char="-"/>
                      </a:pPr>
                      <a:r>
                        <a:rPr i="1" lang="en" sz="1000"/>
                        <a:t>Need to update templates</a:t>
                      </a:r>
                      <a:endParaRPr i="1" sz="1000"/>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r h="1600525">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rPr>
                        <a:t>Other observations</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292100" lvl="0" marL="457200" marR="0" rtl="0" algn="l">
                        <a:lnSpc>
                          <a:spcPct val="100000"/>
                        </a:lnSpc>
                        <a:spcBef>
                          <a:spcPts val="0"/>
                        </a:spcBef>
                        <a:spcAft>
                          <a:spcPts val="0"/>
                        </a:spcAft>
                        <a:buSzPts val="1000"/>
                        <a:buChar char="-"/>
                      </a:pPr>
                      <a:r>
                        <a:rPr i="1" lang="en" sz="1000"/>
                        <a:t>User suggest add certificate in the process of creating CV</a:t>
                      </a:r>
                      <a:endParaRPr i="1" sz="1000" u="none" cap="none" strike="noStrike"/>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bl>
          </a:graphicData>
        </a:graphic>
      </p:graphicFrame>
      <p:sp>
        <p:nvSpPr>
          <p:cNvPr id="322" name="Google Shape;322;p58"/>
          <p:cNvSpPr txBox="1"/>
          <p:nvPr/>
        </p:nvSpPr>
        <p:spPr>
          <a:xfrm>
            <a:off x="8115975" y="422625"/>
            <a:ext cx="7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3"/>
              </a:rPr>
              <a:t>Audio</a:t>
            </a:r>
            <a:endParaRPr>
              <a:latin typeface="Open Sans"/>
              <a:ea typeface="Open Sans"/>
              <a:cs typeface="Open Sans"/>
              <a:sym typeface="Open Sans"/>
            </a:endParaRPr>
          </a:p>
        </p:txBody>
      </p:sp>
      <p:sp>
        <p:nvSpPr>
          <p:cNvPr id="323" name="Google Shape;323;p58"/>
          <p:cNvSpPr txBox="1"/>
          <p:nvPr/>
        </p:nvSpPr>
        <p:spPr>
          <a:xfrm>
            <a:off x="8168550" y="105975"/>
            <a:ext cx="348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4"/>
              </a:rPr>
              <a:t>Note</a:t>
            </a:r>
            <a:endParaRPr>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9"/>
          <p:cNvSpPr txBox="1"/>
          <p:nvPr>
            <p:ph type="title"/>
          </p:nvPr>
        </p:nvSpPr>
        <p:spPr>
          <a:xfrm>
            <a:off x="457200" y="304800"/>
            <a:ext cx="8229600" cy="5952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2D3D4A"/>
              </a:buClr>
              <a:buSzPts val="500"/>
              <a:buFont typeface="Open Sans"/>
              <a:buNone/>
            </a:pPr>
            <a:r>
              <a:rPr lang="en" sz="3200"/>
              <a:t>Participant 2:  Interview Notes</a:t>
            </a:r>
            <a:endParaRPr/>
          </a:p>
        </p:txBody>
      </p:sp>
      <p:sp>
        <p:nvSpPr>
          <p:cNvPr id="329" name="Google Shape;329;p59"/>
          <p:cNvSpPr txBox="1"/>
          <p:nvPr>
            <p:ph idx="3" type="body"/>
          </p:nvPr>
        </p:nvSpPr>
        <p:spPr>
          <a:xfrm>
            <a:off x="457200" y="900000"/>
            <a:ext cx="8229600" cy="3673800"/>
          </a:xfrm>
          <a:prstGeom prst="rect">
            <a:avLst/>
          </a:prstGeom>
          <a:noFill/>
          <a:ln>
            <a:noFill/>
          </a:ln>
        </p:spPr>
        <p:txBody>
          <a:bodyPr anchorCtr="0" anchor="t" bIns="34275" lIns="34275" spcFirstLastPara="1" rIns="34275" wrap="square" tIns="34275">
            <a:noAutofit/>
          </a:bodyPr>
          <a:lstStyle/>
          <a:p>
            <a:pPr indent="-228600" lvl="0" marL="457200" marR="0" rtl="0" algn="l">
              <a:lnSpc>
                <a:spcPct val="100000"/>
              </a:lnSpc>
              <a:spcBef>
                <a:spcPts val="700"/>
              </a:spcBef>
              <a:spcAft>
                <a:spcPts val="0"/>
              </a:spcAft>
              <a:buClr>
                <a:srgbClr val="2D3D4A"/>
              </a:buClr>
              <a:buSzPts val="500"/>
              <a:buFont typeface="Open Sans"/>
              <a:buNone/>
            </a:pPr>
            <a:r>
              <a:rPr lang="en"/>
              <a:t>- Attitude is really important in the interview round =&gt; soft skills</a:t>
            </a:r>
            <a:endParaRPr/>
          </a:p>
          <a:p>
            <a:pPr indent="-228600" lvl="0" marL="457200" marR="0" rtl="0" algn="l">
              <a:lnSpc>
                <a:spcPct val="100000"/>
              </a:lnSpc>
              <a:spcBef>
                <a:spcPts val="700"/>
              </a:spcBef>
              <a:spcAft>
                <a:spcPts val="0"/>
              </a:spcAft>
              <a:buClr>
                <a:srgbClr val="2D3D4A"/>
              </a:buClr>
              <a:buSzPts val="500"/>
              <a:buFont typeface="Open Sans"/>
              <a:buNone/>
            </a:pPr>
            <a:r>
              <a:rPr lang="en"/>
              <a:t>- Resume is the background of students =&gt; fundamental requirements</a:t>
            </a:r>
            <a:endParaRPr/>
          </a:p>
          <a:p>
            <a:pPr indent="-228600" lvl="0" marL="457200" marR="0" rtl="0" algn="l">
              <a:lnSpc>
                <a:spcPct val="100000"/>
              </a:lnSpc>
              <a:spcBef>
                <a:spcPts val="700"/>
              </a:spcBef>
              <a:spcAft>
                <a:spcPts val="0"/>
              </a:spcAft>
              <a:buClr>
                <a:srgbClr val="2D3D4A"/>
              </a:buClr>
              <a:buSzPts val="500"/>
              <a:buFont typeface="Open Sans"/>
              <a:buNone/>
            </a:pPr>
            <a:r>
              <a:rPr lang="en"/>
              <a:t>- Participant has a part time job =&gt; want to join tourism company after graduation</a:t>
            </a:r>
            <a:endParaRPr/>
          </a:p>
          <a:p>
            <a:pPr indent="-228600" lvl="0" marL="457200" marR="0" rtl="0" algn="l">
              <a:lnSpc>
                <a:spcPct val="100000"/>
              </a:lnSpc>
              <a:spcBef>
                <a:spcPts val="700"/>
              </a:spcBef>
              <a:spcAft>
                <a:spcPts val="0"/>
              </a:spcAft>
              <a:buClr>
                <a:srgbClr val="2D3D4A"/>
              </a:buClr>
              <a:buSzPts val="500"/>
              <a:buFont typeface="Open Sans"/>
              <a:buNone/>
            </a:pPr>
            <a:r>
              <a:rPr lang="en"/>
              <a:t>- The test after interview could effect on the result</a:t>
            </a:r>
            <a:endParaRPr/>
          </a:p>
          <a:p>
            <a:pPr indent="-228600" lvl="0" marL="457200" marR="0" rtl="0" algn="l">
              <a:lnSpc>
                <a:spcPct val="100000"/>
              </a:lnSpc>
              <a:spcBef>
                <a:spcPts val="700"/>
              </a:spcBef>
              <a:spcAft>
                <a:spcPts val="0"/>
              </a:spcAft>
              <a:buClr>
                <a:srgbClr val="2D3D4A"/>
              </a:buClr>
              <a:buSzPts val="500"/>
              <a:buFont typeface="Open Sans"/>
              <a:buNone/>
            </a:pPr>
            <a:r>
              <a:rPr lang="en"/>
              <a:t>- Everything designed is perfect</a:t>
            </a:r>
            <a:endParaRPr/>
          </a:p>
          <a:p>
            <a:pPr indent="-228600" lvl="0" marL="457200" marR="0" rtl="0" algn="l">
              <a:lnSpc>
                <a:spcPct val="100000"/>
              </a:lnSpc>
              <a:spcBef>
                <a:spcPts val="700"/>
              </a:spcBef>
              <a:spcAft>
                <a:spcPts val="0"/>
              </a:spcAft>
              <a:buClr>
                <a:srgbClr val="2D3D4A"/>
              </a:buClr>
              <a:buSzPts val="500"/>
              <a:buFont typeface="Open Sans"/>
              <a:buNone/>
            </a:pPr>
            <a:r>
              <a:rPr lang="en"/>
              <a:t>- Need to develop more features like messaging, applying =&gt; next phrase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60"/>
          <p:cNvSpPr txBox="1"/>
          <p:nvPr>
            <p:ph type="title"/>
          </p:nvPr>
        </p:nvSpPr>
        <p:spPr>
          <a:xfrm>
            <a:off x="457200" y="304800"/>
            <a:ext cx="8229600" cy="5952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2D3D4A"/>
              </a:buClr>
              <a:buSzPts val="500"/>
              <a:buFont typeface="Open Sans"/>
              <a:buNone/>
            </a:pPr>
            <a:r>
              <a:rPr lang="en" sz="3200"/>
              <a:t>Improvement</a:t>
            </a:r>
            <a:endParaRPr/>
          </a:p>
        </p:txBody>
      </p:sp>
      <p:graphicFrame>
        <p:nvGraphicFramePr>
          <p:cNvPr id="335" name="Google Shape;335;p60"/>
          <p:cNvGraphicFramePr/>
          <p:nvPr/>
        </p:nvGraphicFramePr>
        <p:xfrm>
          <a:off x="311700" y="982425"/>
          <a:ext cx="3000000" cy="3000000"/>
        </p:xfrm>
        <a:graphic>
          <a:graphicData uri="http://schemas.openxmlformats.org/drawingml/2006/table">
            <a:tbl>
              <a:tblPr>
                <a:noFill/>
                <a:tableStyleId>{F732E92C-529B-42E4-AB83-DB57919E3FA1}</a:tableStyleId>
              </a:tblPr>
              <a:tblGrid>
                <a:gridCol w="2400125"/>
                <a:gridCol w="6120475"/>
              </a:tblGrid>
              <a:tr h="1133700">
                <a:tc>
                  <a:txBody>
                    <a:bodyPr/>
                    <a:lstStyle/>
                    <a:p>
                      <a:pPr indent="0" lvl="0" marL="0" marR="0" rtl="0" algn="l">
                        <a:lnSpc>
                          <a:spcPct val="100000"/>
                        </a:lnSpc>
                        <a:spcBef>
                          <a:spcPts val="0"/>
                        </a:spcBef>
                        <a:spcAft>
                          <a:spcPts val="0"/>
                        </a:spcAft>
                        <a:buClr>
                          <a:srgbClr val="000000"/>
                        </a:buClr>
                        <a:buSzPts val="1400"/>
                        <a:buFont typeface="Arial"/>
                        <a:buNone/>
                      </a:pPr>
                      <a:r>
                        <a:rPr b="1" lang="en">
                          <a:solidFill>
                            <a:srgbClr val="FFFFFF"/>
                          </a:solidFill>
                        </a:rPr>
                        <a:t>Improvement 1</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0" lvl="0" marL="0" marR="0" rtl="0" algn="l">
                        <a:lnSpc>
                          <a:spcPct val="100000"/>
                        </a:lnSpc>
                        <a:spcBef>
                          <a:spcPts val="0"/>
                        </a:spcBef>
                        <a:spcAft>
                          <a:spcPts val="0"/>
                        </a:spcAft>
                        <a:buNone/>
                      </a:pPr>
                      <a:r>
                        <a:rPr i="1" lang="en" sz="1000"/>
                        <a:t>Add certificate automatically in CV and allow students to independently upload</a:t>
                      </a:r>
                      <a:endParaRPr i="1" sz="1000"/>
                    </a:p>
                    <a:p>
                      <a:pPr indent="-292100" lvl="0" marL="457200" marR="0" rtl="0" algn="l">
                        <a:lnSpc>
                          <a:spcPct val="100000"/>
                        </a:lnSpc>
                        <a:spcBef>
                          <a:spcPts val="0"/>
                        </a:spcBef>
                        <a:spcAft>
                          <a:spcPts val="0"/>
                        </a:spcAft>
                        <a:buSzPts val="1000"/>
                        <a:buChar char="-"/>
                      </a:pPr>
                      <a:r>
                        <a:rPr i="1" lang="en" sz="1000"/>
                        <a:t>Boost the quality of CV</a:t>
                      </a:r>
                      <a:endParaRPr i="1" sz="1000"/>
                    </a:p>
                    <a:p>
                      <a:pPr indent="-292100" lvl="0" marL="457200" marR="0" rtl="0" algn="l">
                        <a:lnSpc>
                          <a:spcPct val="100000"/>
                        </a:lnSpc>
                        <a:spcBef>
                          <a:spcPts val="0"/>
                        </a:spcBef>
                        <a:spcAft>
                          <a:spcPts val="0"/>
                        </a:spcAft>
                        <a:buSzPts val="1000"/>
                        <a:buChar char="-"/>
                      </a:pPr>
                      <a:r>
                        <a:rPr i="1" lang="en" sz="1000"/>
                        <a:t>Clear the information for recruiters</a:t>
                      </a:r>
                      <a:endParaRPr i="1" sz="1000"/>
                    </a:p>
                    <a:p>
                      <a:pPr indent="-292100" lvl="0" marL="457200" marR="0" rtl="0" algn="l">
                        <a:lnSpc>
                          <a:spcPct val="100000"/>
                        </a:lnSpc>
                        <a:spcBef>
                          <a:spcPts val="0"/>
                        </a:spcBef>
                        <a:spcAft>
                          <a:spcPts val="0"/>
                        </a:spcAft>
                        <a:buSzPts val="1000"/>
                        <a:buChar char="-"/>
                      </a:pPr>
                      <a:r>
                        <a:rPr i="1" lang="en" sz="1000"/>
                        <a:t>Diverse the knowledge of users</a:t>
                      </a:r>
                      <a:endParaRPr i="1" sz="1000"/>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r h="1600525">
                <a:tc>
                  <a:txBody>
                    <a:bodyPr/>
                    <a:lstStyle/>
                    <a:p>
                      <a:pPr indent="0" lvl="0" marL="0" marR="0" rtl="0" algn="l">
                        <a:lnSpc>
                          <a:spcPct val="100000"/>
                        </a:lnSpc>
                        <a:spcBef>
                          <a:spcPts val="0"/>
                        </a:spcBef>
                        <a:spcAft>
                          <a:spcPts val="0"/>
                        </a:spcAft>
                        <a:buClr>
                          <a:srgbClr val="000000"/>
                        </a:buClr>
                        <a:buSzPts val="1400"/>
                        <a:buFont typeface="Arial"/>
                        <a:buNone/>
                      </a:pPr>
                      <a:r>
                        <a:rPr b="1" lang="en">
                          <a:solidFill>
                            <a:srgbClr val="FFFFFF"/>
                          </a:solidFill>
                        </a:rPr>
                        <a:t>Improvement 2</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0" lvl="0" marL="0" marR="0" rtl="0" algn="l">
                        <a:lnSpc>
                          <a:spcPct val="100000"/>
                        </a:lnSpc>
                        <a:spcBef>
                          <a:spcPts val="0"/>
                        </a:spcBef>
                        <a:spcAft>
                          <a:spcPts val="0"/>
                        </a:spcAft>
                        <a:buNone/>
                      </a:pPr>
                      <a:r>
                        <a:rPr i="1" lang="en" sz="1000"/>
                        <a:t>Invest on AI algorithm</a:t>
                      </a:r>
                      <a:endParaRPr i="1" sz="1000"/>
                    </a:p>
                    <a:p>
                      <a:pPr indent="-292100" lvl="0" marL="457200" marR="0" rtl="0" algn="l">
                        <a:lnSpc>
                          <a:spcPct val="100000"/>
                        </a:lnSpc>
                        <a:spcBef>
                          <a:spcPts val="0"/>
                        </a:spcBef>
                        <a:spcAft>
                          <a:spcPts val="0"/>
                        </a:spcAft>
                        <a:buSzPts val="1000"/>
                        <a:buChar char="-"/>
                      </a:pPr>
                      <a:r>
                        <a:rPr i="1" lang="en" sz="1000"/>
                        <a:t>Increase the users’ trust</a:t>
                      </a:r>
                      <a:endParaRPr i="1" sz="1000"/>
                    </a:p>
                    <a:p>
                      <a:pPr indent="-292100" lvl="0" marL="457200" marR="0" rtl="0" algn="l">
                        <a:lnSpc>
                          <a:spcPct val="100000"/>
                        </a:lnSpc>
                        <a:spcBef>
                          <a:spcPts val="0"/>
                        </a:spcBef>
                        <a:spcAft>
                          <a:spcPts val="0"/>
                        </a:spcAft>
                        <a:buSzPts val="1000"/>
                        <a:buChar char="-"/>
                      </a:pPr>
                      <a:r>
                        <a:rPr i="1" lang="en" sz="1000"/>
                        <a:t>Emphasize on the quality of hiring process</a:t>
                      </a:r>
                      <a:endParaRPr i="1" sz="1000"/>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Initial PRD</a:t>
            </a:r>
            <a:endParaRPr/>
          </a:p>
        </p:txBody>
      </p:sp>
      <p:sp>
        <p:nvSpPr>
          <p:cNvPr id="154" name="Google Shape;154;p34"/>
          <p:cNvSpPr txBox="1"/>
          <p:nvPr/>
        </p:nvSpPr>
        <p:spPr>
          <a:xfrm>
            <a:off x="1122100" y="1406475"/>
            <a:ext cx="35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Link</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1"/>
          <p:cNvSpPr txBox="1"/>
          <p:nvPr>
            <p:ph type="title"/>
          </p:nvPr>
        </p:nvSpPr>
        <p:spPr>
          <a:xfrm>
            <a:off x="457200" y="1295400"/>
            <a:ext cx="8229600" cy="13908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FFFFFF"/>
              </a:buClr>
              <a:buSzPts val="500"/>
              <a:buFont typeface="Open Sans"/>
              <a:buNone/>
            </a:pPr>
            <a:r>
              <a:rPr lang="en"/>
              <a:t>Handoff</a:t>
            </a:r>
            <a:endParaRPr sz="500"/>
          </a:p>
        </p:txBody>
      </p:sp>
      <p:sp>
        <p:nvSpPr>
          <p:cNvPr id="341" name="Google Shape;341;p61"/>
          <p:cNvSpPr txBox="1"/>
          <p:nvPr>
            <p:ph idx="4294967295" type="body"/>
          </p:nvPr>
        </p:nvSpPr>
        <p:spPr>
          <a:xfrm>
            <a:off x="457200" y="4914900"/>
            <a:ext cx="3957600" cy="1143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500"/>
              <a:buFont typeface="Open Sans"/>
              <a:buNone/>
            </a:pPr>
            <a:r>
              <a:rPr lang="en" sz="700">
                <a:solidFill>
                  <a:schemeClr val="lt1"/>
                </a:solidFill>
              </a:rPr>
              <a:t>© 2019 Udacity.  All rights reserved.</a:t>
            </a:r>
            <a:endParaRPr sz="700">
              <a:solidFill>
                <a:srgbClr val="7D97AD"/>
              </a:solidFill>
            </a:endParaRPr>
          </a:p>
        </p:txBody>
      </p:sp>
      <p:sp>
        <p:nvSpPr>
          <p:cNvPr id="342" name="Google Shape;342;p61"/>
          <p:cNvSpPr txBox="1"/>
          <p:nvPr/>
        </p:nvSpPr>
        <p:spPr>
          <a:xfrm>
            <a:off x="491150" y="2275450"/>
            <a:ext cx="7169100" cy="9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Updated PRD</a:t>
            </a:r>
            <a:endParaRPr/>
          </a:p>
        </p:txBody>
      </p:sp>
      <p:sp>
        <p:nvSpPr>
          <p:cNvPr id="348" name="Google Shape;348;p62"/>
          <p:cNvSpPr txBox="1"/>
          <p:nvPr/>
        </p:nvSpPr>
        <p:spPr>
          <a:xfrm>
            <a:off x="1181900" y="1864275"/>
            <a:ext cx="37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3"/>
              </a:rPr>
              <a:t>Link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5"/>
          <p:cNvSpPr txBox="1"/>
          <p:nvPr>
            <p:ph type="title"/>
          </p:nvPr>
        </p:nvSpPr>
        <p:spPr>
          <a:xfrm>
            <a:off x="457200" y="1295400"/>
            <a:ext cx="8229600" cy="13908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FFFFFF"/>
              </a:buClr>
              <a:buSzPts val="500"/>
              <a:buFont typeface="Open Sans"/>
              <a:buNone/>
            </a:pPr>
            <a:r>
              <a:rPr lang="en"/>
              <a:t>Understand</a:t>
            </a:r>
            <a:endParaRPr sz="500"/>
          </a:p>
        </p:txBody>
      </p:sp>
      <p:sp>
        <p:nvSpPr>
          <p:cNvPr id="160" name="Google Shape;160;p35"/>
          <p:cNvSpPr txBox="1"/>
          <p:nvPr>
            <p:ph idx="4294967295" type="body"/>
          </p:nvPr>
        </p:nvSpPr>
        <p:spPr>
          <a:xfrm>
            <a:off x="457200" y="4914900"/>
            <a:ext cx="3957600" cy="1143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500"/>
              <a:buFont typeface="Open Sans"/>
              <a:buNone/>
            </a:pPr>
            <a:r>
              <a:rPr lang="en" sz="700">
                <a:solidFill>
                  <a:schemeClr val="lt1"/>
                </a:solidFill>
              </a:rPr>
              <a:t>© 2019 Udacity.  All rights reserved.</a:t>
            </a:r>
            <a:endParaRPr sz="700">
              <a:solidFill>
                <a:schemeClr val="lt2"/>
              </a:solidFill>
            </a:endParaRPr>
          </a:p>
        </p:txBody>
      </p:sp>
      <p:sp>
        <p:nvSpPr>
          <p:cNvPr id="161" name="Google Shape;161;p35"/>
          <p:cNvSpPr txBox="1"/>
          <p:nvPr/>
        </p:nvSpPr>
        <p:spPr>
          <a:xfrm>
            <a:off x="491150" y="2275450"/>
            <a:ext cx="7169100" cy="9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Create a shared understanding of the space, problem, and goals</a:t>
            </a:r>
            <a:endParaRPr b="0" i="0" sz="1400" u="none" cap="none" strike="noStrik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6"/>
          <p:cNvSpPr txBox="1"/>
          <p:nvPr>
            <p:ph type="title"/>
          </p:nvPr>
        </p:nvSpPr>
        <p:spPr>
          <a:xfrm>
            <a:off x="311700" y="216425"/>
            <a:ext cx="8520600" cy="572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500"/>
              <a:buNone/>
            </a:pPr>
            <a:r>
              <a:rPr lang="en" sz="3200"/>
              <a:t>How Might We</a:t>
            </a:r>
            <a:endParaRPr sz="3200"/>
          </a:p>
        </p:txBody>
      </p:sp>
      <p:sp>
        <p:nvSpPr>
          <p:cNvPr id="167" name="Google Shape;167;p36"/>
          <p:cNvSpPr/>
          <p:nvPr/>
        </p:nvSpPr>
        <p:spPr>
          <a:xfrm>
            <a:off x="2256200" y="1708663"/>
            <a:ext cx="1010100" cy="1010100"/>
          </a:xfrm>
          <a:prstGeom prst="foldedCorner">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How might we</a:t>
            </a:r>
            <a:r>
              <a:rPr lang="en" sz="1000"/>
              <a:t> provide suitable CV template regionally</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68" name="Google Shape;168;p36"/>
          <p:cNvSpPr/>
          <p:nvPr/>
        </p:nvSpPr>
        <p:spPr>
          <a:xfrm>
            <a:off x="3446250" y="1708663"/>
            <a:ext cx="1010100" cy="1010100"/>
          </a:xfrm>
          <a:prstGeom prst="foldedCorner">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How might we</a:t>
            </a:r>
            <a:r>
              <a:rPr lang="en" sz="1000"/>
              <a:t> apply AI in the review process for resume and suggest jobs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69" name="Google Shape;169;p36"/>
          <p:cNvSpPr/>
          <p:nvPr/>
        </p:nvSpPr>
        <p:spPr>
          <a:xfrm>
            <a:off x="4661975" y="1708663"/>
            <a:ext cx="1010100" cy="1010100"/>
          </a:xfrm>
          <a:prstGeom prst="foldedCorner">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How might we</a:t>
            </a:r>
            <a:r>
              <a:rPr lang="en" sz="1000"/>
              <a:t> provide a </a:t>
            </a:r>
            <a:r>
              <a:rPr lang="en" sz="1000"/>
              <a:t>profound</a:t>
            </a:r>
            <a:r>
              <a:rPr lang="en" sz="1000"/>
              <a:t> knowledge for freshers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70" name="Google Shape;170;p36"/>
          <p:cNvSpPr/>
          <p:nvPr/>
        </p:nvSpPr>
        <p:spPr>
          <a:xfrm>
            <a:off x="5877700" y="1708663"/>
            <a:ext cx="1010100" cy="1010100"/>
          </a:xfrm>
          <a:prstGeom prst="foldedCorner">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How might we</a:t>
            </a:r>
            <a:r>
              <a:rPr lang="en" sz="1000"/>
              <a:t> improve soft skills for students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71" name="Google Shape;171;p36"/>
          <p:cNvSpPr/>
          <p:nvPr/>
        </p:nvSpPr>
        <p:spPr>
          <a:xfrm>
            <a:off x="2256200" y="2881938"/>
            <a:ext cx="1010100" cy="1010100"/>
          </a:xfrm>
          <a:prstGeom prst="foldedCorner">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How might we</a:t>
            </a:r>
            <a:r>
              <a:rPr lang="en" sz="1000"/>
              <a:t> guide students to their correct career paths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72" name="Google Shape;172;p36"/>
          <p:cNvSpPr/>
          <p:nvPr/>
        </p:nvSpPr>
        <p:spPr>
          <a:xfrm>
            <a:off x="3459088" y="2881938"/>
            <a:ext cx="1010100" cy="1010100"/>
          </a:xfrm>
          <a:prstGeom prst="foldedCorner">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000"/>
              <a:buFont typeface="Arial"/>
              <a:buNone/>
            </a:pPr>
            <a:r>
              <a:rPr lang="en" sz="1000"/>
              <a:t>How might we partner with college career centers? </a:t>
            </a:r>
            <a:endParaRPr b="0" i="0" sz="1000" u="none" cap="none" strike="noStrike">
              <a:solidFill>
                <a:srgbClr val="000000"/>
              </a:solidFill>
              <a:latin typeface="Arial"/>
              <a:ea typeface="Arial"/>
              <a:cs typeface="Arial"/>
              <a:sym typeface="Arial"/>
            </a:endParaRPr>
          </a:p>
        </p:txBody>
      </p:sp>
      <p:sp>
        <p:nvSpPr>
          <p:cNvPr id="173" name="Google Shape;173;p36"/>
          <p:cNvSpPr/>
          <p:nvPr/>
        </p:nvSpPr>
        <p:spPr>
          <a:xfrm>
            <a:off x="4661975" y="2881938"/>
            <a:ext cx="1010100" cy="1010100"/>
          </a:xfrm>
          <a:prstGeom prst="foldedCorner">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How might we</a:t>
            </a:r>
            <a:r>
              <a:rPr lang="en" sz="1000"/>
              <a:t> suggest profile to recruiters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74" name="Google Shape;174;p36"/>
          <p:cNvSpPr/>
          <p:nvPr/>
        </p:nvSpPr>
        <p:spPr>
          <a:xfrm>
            <a:off x="5877700" y="2881938"/>
            <a:ext cx="1010100" cy="1010100"/>
          </a:xfrm>
          <a:prstGeom prst="foldedCorner">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t/>
            </a:r>
            <a:endParaRPr sz="1000"/>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How might we</a:t>
            </a:r>
            <a:r>
              <a:rPr lang="en" sz="1000"/>
              <a:t> create an attractive profile</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sp>
        <p:nvSpPr>
          <p:cNvPr id="175" name="Google Shape;175;p36"/>
          <p:cNvSpPr txBox="1"/>
          <p:nvPr>
            <p:ph type="title"/>
          </p:nvPr>
        </p:nvSpPr>
        <p:spPr>
          <a:xfrm>
            <a:off x="311700" y="673625"/>
            <a:ext cx="8520600" cy="572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500"/>
              <a:buNone/>
            </a:pPr>
            <a:r>
              <a:rPr lang="en" sz="1400"/>
              <a:t>Use these digital stickies to capture your ideas. Feel free to rearrange. Colorize. Etc</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7"/>
          <p:cNvSpPr txBox="1"/>
          <p:nvPr>
            <p:ph type="title"/>
          </p:nvPr>
        </p:nvSpPr>
        <p:spPr>
          <a:xfrm>
            <a:off x="311700" y="216425"/>
            <a:ext cx="8520600" cy="572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500"/>
              <a:buNone/>
            </a:pPr>
            <a:r>
              <a:rPr lang="en" sz="3200"/>
              <a:t>Sorted Stickies</a:t>
            </a:r>
            <a:endParaRPr sz="3200"/>
          </a:p>
        </p:txBody>
      </p:sp>
      <p:sp>
        <p:nvSpPr>
          <p:cNvPr id="181" name="Google Shape;181;p37"/>
          <p:cNvSpPr txBox="1"/>
          <p:nvPr/>
        </p:nvSpPr>
        <p:spPr>
          <a:xfrm>
            <a:off x="1369300" y="1379650"/>
            <a:ext cx="372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Open Sans"/>
                <a:ea typeface="Open Sans"/>
                <a:cs typeface="Open Sans"/>
                <a:sym typeface="Open Sans"/>
                <a:hlinkClick r:id="rId3"/>
              </a:rPr>
              <a:t>Link</a:t>
            </a: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8"/>
          <p:cNvSpPr txBox="1"/>
          <p:nvPr>
            <p:ph type="title"/>
          </p:nvPr>
        </p:nvSpPr>
        <p:spPr>
          <a:xfrm>
            <a:off x="311700" y="216425"/>
            <a:ext cx="8520600" cy="572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500"/>
              <a:buNone/>
            </a:pPr>
            <a:r>
              <a:rPr lang="en" sz="3200"/>
              <a:t>Sprint Focus</a:t>
            </a:r>
            <a:endParaRPr sz="3200"/>
          </a:p>
        </p:txBody>
      </p:sp>
      <p:graphicFrame>
        <p:nvGraphicFramePr>
          <p:cNvPr id="187" name="Google Shape;187;p38"/>
          <p:cNvGraphicFramePr/>
          <p:nvPr/>
        </p:nvGraphicFramePr>
        <p:xfrm>
          <a:off x="952500" y="1350688"/>
          <a:ext cx="3000000" cy="3000000"/>
        </p:xfrm>
        <a:graphic>
          <a:graphicData uri="http://schemas.openxmlformats.org/drawingml/2006/table">
            <a:tbl>
              <a:tblPr>
                <a:noFill/>
                <a:tableStyleId>{F732E92C-529B-42E4-AB83-DB57919E3FA1}</a:tableStyleId>
              </a:tblPr>
              <a:tblGrid>
                <a:gridCol w="2171075"/>
                <a:gridCol w="5067925"/>
              </a:tblGrid>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rPr>
                        <a:t>Focus</a:t>
                      </a:r>
                      <a:endParaRPr b="1"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0" lvl="0" marL="0" rtl="0" algn="l">
                        <a:spcBef>
                          <a:spcPts val="0"/>
                        </a:spcBef>
                        <a:spcAft>
                          <a:spcPts val="0"/>
                        </a:spcAft>
                        <a:buClr>
                          <a:srgbClr val="000000"/>
                        </a:buClr>
                        <a:buSzPts val="1400"/>
                        <a:buFont typeface="Arial"/>
                        <a:buNone/>
                      </a:pPr>
                      <a:r>
                        <a:rPr lang="en">
                          <a:latin typeface="Open Sans"/>
                          <a:ea typeface="Open Sans"/>
                          <a:cs typeface="Open Sans"/>
                          <a:sym typeface="Open Sans"/>
                        </a:rPr>
                        <a:t>Tools and services </a:t>
                      </a:r>
                      <a:endParaRPr sz="1300">
                        <a:solidFill>
                          <a:schemeClr val="dk1"/>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rPr>
                        <a:t>Slide #</a:t>
                      </a:r>
                      <a:endParaRPr b="1"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 sz="1200">
                          <a:solidFill>
                            <a:srgbClr val="9E9E9E"/>
                          </a:solidFill>
                          <a:latin typeface="Open Sans"/>
                          <a:ea typeface="Open Sans"/>
                          <a:cs typeface="Open Sans"/>
                          <a:sym typeface="Open Sans"/>
                        </a:rPr>
                        <a:t>Slide 1</a:t>
                      </a:r>
                      <a:endParaRPr sz="1200" u="none" cap="none" strike="noStrike">
                        <a:latin typeface="Open Sans"/>
                        <a:ea typeface="Open Sans"/>
                        <a:cs typeface="Open Sans"/>
                        <a:sym typeface="Open Sans"/>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r h="381000">
                <a:tc>
                  <a:txBody>
                    <a:bodyPr/>
                    <a:lstStyle/>
                    <a:p>
                      <a:pPr indent="0" lvl="0" marL="0" marR="0" rtl="0" algn="l">
                        <a:lnSpc>
                          <a:spcPct val="100000"/>
                        </a:lnSpc>
                        <a:spcBef>
                          <a:spcPts val="0"/>
                        </a:spcBef>
                        <a:spcAft>
                          <a:spcPts val="0"/>
                        </a:spcAft>
                        <a:buClr>
                          <a:srgbClr val="000000"/>
                        </a:buClr>
                        <a:buSzPts val="1400"/>
                        <a:buFont typeface="Arial"/>
                        <a:buNone/>
                      </a:pPr>
                      <a:r>
                        <a:rPr b="1" lang="en" sz="1400" u="none" cap="none" strike="noStrike">
                          <a:solidFill>
                            <a:srgbClr val="FFFFFF"/>
                          </a:solidFill>
                        </a:rPr>
                        <a:t>I selected this theme because</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p>
                      <a:pPr indent="0" lvl="0" marL="0" marR="0" rtl="0" algn="l">
                        <a:lnSpc>
                          <a:spcPct val="100000"/>
                        </a:lnSpc>
                        <a:spcBef>
                          <a:spcPts val="0"/>
                        </a:spcBef>
                        <a:spcAft>
                          <a:spcPts val="0"/>
                        </a:spcAft>
                        <a:buClr>
                          <a:srgbClr val="000000"/>
                        </a:buClr>
                        <a:buSzPts val="1400"/>
                        <a:buFont typeface="Arial"/>
                        <a:buNone/>
                      </a:pPr>
                      <a:r>
                        <a:t/>
                      </a:r>
                      <a:endParaRPr b="1" sz="1400" u="none" cap="none" strike="noStrike">
                        <a:solidFill>
                          <a:srgbClr val="FFFFFF"/>
                        </a:solidFill>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solidFill>
                      <a:srgbClr val="02B3E4"/>
                    </a:solidFill>
                  </a:tcPr>
                </a:tc>
                <a:tc>
                  <a:txBody>
                    <a:bodyPr/>
                    <a:lstStyle/>
                    <a:p>
                      <a:pPr indent="0" lvl="0" marL="0" marR="0" rtl="0" algn="l">
                        <a:lnSpc>
                          <a:spcPct val="115000"/>
                        </a:lnSpc>
                        <a:spcBef>
                          <a:spcPts val="0"/>
                        </a:spcBef>
                        <a:spcAft>
                          <a:spcPts val="0"/>
                        </a:spcAft>
                        <a:buClr>
                          <a:srgbClr val="000000"/>
                        </a:buClr>
                        <a:buSzPts val="1200"/>
                        <a:buFont typeface="Arial"/>
                        <a:buNone/>
                      </a:pPr>
                      <a:r>
                        <a:rPr lang="en" sz="1200">
                          <a:solidFill>
                            <a:schemeClr val="dk1"/>
                          </a:solidFill>
                        </a:rPr>
                        <a:t>The primary reasons is the core feature. This theme brings several values to graduated students. It could be one of the initial features. (Resume Help)</a:t>
                      </a:r>
                      <a:br>
                        <a:rPr lang="en" sz="1200" u="none" cap="none" strike="noStrike">
                          <a:latin typeface="Open Sans"/>
                          <a:ea typeface="Open Sans"/>
                          <a:cs typeface="Open Sans"/>
                          <a:sym typeface="Open Sans"/>
                        </a:rPr>
                      </a:br>
                      <a:br>
                        <a:rPr lang="en" sz="1200" u="none" cap="none" strike="noStrike">
                          <a:latin typeface="Open Sans"/>
                          <a:ea typeface="Open Sans"/>
                          <a:cs typeface="Open Sans"/>
                          <a:sym typeface="Open Sans"/>
                        </a:rPr>
                      </a:br>
                      <a:endParaRPr sz="1200" u="none" cap="none" strike="noStrike">
                        <a:latin typeface="Open Sans"/>
                        <a:ea typeface="Open Sans"/>
                        <a:cs typeface="Open Sans"/>
                        <a:sym typeface="Open Sans"/>
                      </a:endParaRPr>
                    </a:p>
                  </a:txBody>
                  <a:tcPr marT="91425" marB="91425" marR="91425" marL="91425">
                    <a:lnL cap="flat" cmpd="sng" w="9525">
                      <a:solidFill>
                        <a:srgbClr val="02B3E4"/>
                      </a:solidFill>
                      <a:prstDash val="solid"/>
                      <a:round/>
                      <a:headEnd len="sm" w="sm" type="none"/>
                      <a:tailEnd len="sm" w="sm" type="none"/>
                    </a:lnL>
                    <a:lnR cap="flat" cmpd="sng" w="9525">
                      <a:solidFill>
                        <a:srgbClr val="02B3E4"/>
                      </a:solidFill>
                      <a:prstDash val="solid"/>
                      <a:round/>
                      <a:headEnd len="sm" w="sm" type="none"/>
                      <a:tailEnd len="sm" w="sm" type="none"/>
                    </a:lnR>
                    <a:lnT cap="flat" cmpd="sng" w="9525">
                      <a:solidFill>
                        <a:srgbClr val="02B3E4"/>
                      </a:solidFill>
                      <a:prstDash val="solid"/>
                      <a:round/>
                      <a:headEnd len="sm" w="sm" type="none"/>
                      <a:tailEnd len="sm" w="sm" type="none"/>
                    </a:lnT>
                    <a:lnB cap="flat" cmpd="sng" w="9525">
                      <a:solidFill>
                        <a:srgbClr val="02B3E4"/>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9"/>
          <p:cNvSpPr txBox="1"/>
          <p:nvPr>
            <p:ph type="title"/>
          </p:nvPr>
        </p:nvSpPr>
        <p:spPr>
          <a:xfrm>
            <a:off x="457200" y="1295400"/>
            <a:ext cx="8229600" cy="1390800"/>
          </a:xfrm>
          <a:prstGeom prst="rect">
            <a:avLst/>
          </a:prstGeom>
          <a:noFill/>
          <a:ln>
            <a:noFill/>
          </a:ln>
        </p:spPr>
        <p:txBody>
          <a:bodyPr anchorCtr="0" anchor="ctr" bIns="0" lIns="0" spcFirstLastPara="1" rIns="0" wrap="square" tIns="0">
            <a:noAutofit/>
          </a:bodyPr>
          <a:lstStyle/>
          <a:p>
            <a:pPr indent="0" lvl="0" marL="0" marR="0" rtl="0" algn="l">
              <a:lnSpc>
                <a:spcPct val="120000"/>
              </a:lnSpc>
              <a:spcBef>
                <a:spcPts val="0"/>
              </a:spcBef>
              <a:spcAft>
                <a:spcPts val="0"/>
              </a:spcAft>
              <a:buClr>
                <a:srgbClr val="FFFFFF"/>
              </a:buClr>
              <a:buSzPts val="500"/>
              <a:buFont typeface="Open Sans"/>
              <a:buNone/>
            </a:pPr>
            <a:r>
              <a:rPr lang="en"/>
              <a:t>Define</a:t>
            </a:r>
            <a:endParaRPr sz="500"/>
          </a:p>
        </p:txBody>
      </p:sp>
      <p:sp>
        <p:nvSpPr>
          <p:cNvPr id="193" name="Google Shape;193;p39"/>
          <p:cNvSpPr txBox="1"/>
          <p:nvPr/>
        </p:nvSpPr>
        <p:spPr>
          <a:xfrm>
            <a:off x="491150" y="2275450"/>
            <a:ext cx="7169100" cy="927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Open Sans"/>
                <a:ea typeface="Open Sans"/>
                <a:cs typeface="Open Sans"/>
                <a:sym typeface="Open Sans"/>
              </a:rPr>
              <a:t>With an understanding of the problem space, create focus and align on specific outcomes for the Design Sprint </a:t>
            </a:r>
            <a:endParaRPr b="0" i="0" sz="1400" u="none" cap="none" strike="noStrike">
              <a:solidFill>
                <a:srgbClr val="FFFFFF"/>
              </a:solidFill>
              <a:latin typeface="Open Sans"/>
              <a:ea typeface="Open Sans"/>
              <a:cs typeface="Open Sans"/>
              <a:sym typeface="Open Sans"/>
            </a:endParaRPr>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0"/>
          <p:cNvSpPr txBox="1"/>
          <p:nvPr>
            <p:ph type="title"/>
          </p:nvPr>
        </p:nvSpPr>
        <p:spPr>
          <a:xfrm>
            <a:off x="457200" y="304800"/>
            <a:ext cx="8229600" cy="593700"/>
          </a:xfrm>
          <a:prstGeom prst="rect">
            <a:avLst/>
          </a:prstGeom>
          <a:noFill/>
          <a:ln>
            <a:noFill/>
          </a:ln>
        </p:spPr>
        <p:txBody>
          <a:bodyPr anchorCtr="0" anchor="t" bIns="34275" lIns="34275" spcFirstLastPara="1" rIns="34275" wrap="square" tIns="34275">
            <a:noAutofit/>
          </a:bodyPr>
          <a:lstStyle/>
          <a:p>
            <a:pPr indent="0" lvl="0" marL="0" rtl="0" algn="l">
              <a:lnSpc>
                <a:spcPct val="100000"/>
              </a:lnSpc>
              <a:spcBef>
                <a:spcPts val="0"/>
              </a:spcBef>
              <a:spcAft>
                <a:spcPts val="0"/>
              </a:spcAft>
              <a:buSzPts val="500"/>
              <a:buNone/>
            </a:pPr>
            <a:r>
              <a:rPr lang="en" sz="3200">
                <a:solidFill>
                  <a:schemeClr val="dk1"/>
                </a:solidFill>
              </a:rPr>
              <a:t>Project Review/Future Press Release</a:t>
            </a:r>
            <a:endParaRPr sz="3200">
              <a:solidFill>
                <a:schemeClr val="dk1"/>
              </a:solidFill>
            </a:endParaRPr>
          </a:p>
        </p:txBody>
      </p:sp>
      <p:sp>
        <p:nvSpPr>
          <p:cNvPr id="199" name="Google Shape;199;p40"/>
          <p:cNvSpPr txBox="1"/>
          <p:nvPr>
            <p:ph idx="1" type="body"/>
          </p:nvPr>
        </p:nvSpPr>
        <p:spPr>
          <a:xfrm>
            <a:off x="311700" y="923875"/>
            <a:ext cx="8520600" cy="3999000"/>
          </a:xfrm>
          <a:prstGeom prst="rect">
            <a:avLst/>
          </a:prstGeom>
          <a:noFill/>
          <a:ln>
            <a:noFill/>
          </a:ln>
        </p:spPr>
        <p:txBody>
          <a:bodyPr anchorCtr="0" anchor="t" bIns="34275" lIns="34275" spcFirstLastPara="1" rIns="34275" wrap="square" tIns="34275">
            <a:noAutofit/>
          </a:bodyPr>
          <a:lstStyle/>
          <a:p>
            <a:pPr indent="0" lvl="0" marL="0" rtl="0" algn="l">
              <a:lnSpc>
                <a:spcPct val="115000"/>
              </a:lnSpc>
              <a:spcBef>
                <a:spcPts val="700"/>
              </a:spcBef>
              <a:spcAft>
                <a:spcPts val="0"/>
              </a:spcAft>
              <a:buSzPts val="500"/>
              <a:buNone/>
            </a:pPr>
            <a:r>
              <a:rPr lang="en" sz="1200">
                <a:solidFill>
                  <a:schemeClr val="dk1"/>
                </a:solidFill>
              </a:rPr>
              <a:t>LinkedIn Grad would the excellent tool which you can use in the era of data and digital information.</a:t>
            </a:r>
            <a:endParaRPr sz="1200">
              <a:solidFill>
                <a:schemeClr val="dk1"/>
              </a:solidFill>
            </a:endParaRPr>
          </a:p>
          <a:p>
            <a:pPr indent="0" lvl="0" marL="0" rtl="0" algn="l">
              <a:lnSpc>
                <a:spcPct val="115000"/>
              </a:lnSpc>
              <a:spcBef>
                <a:spcPts val="700"/>
              </a:spcBef>
              <a:spcAft>
                <a:spcPts val="0"/>
              </a:spcAft>
              <a:buSzPts val="500"/>
              <a:buNone/>
            </a:pPr>
            <a:r>
              <a:t/>
            </a:r>
            <a:endParaRPr sz="1200">
              <a:solidFill>
                <a:schemeClr val="dk1"/>
              </a:solidFill>
            </a:endParaRPr>
          </a:p>
          <a:p>
            <a:pPr indent="0" lvl="0" marL="0" rtl="0" algn="l">
              <a:lnSpc>
                <a:spcPct val="115000"/>
              </a:lnSpc>
              <a:spcBef>
                <a:spcPts val="700"/>
              </a:spcBef>
              <a:spcAft>
                <a:spcPts val="0"/>
              </a:spcAft>
              <a:buSzPts val="500"/>
              <a:buNone/>
            </a:pPr>
            <a:r>
              <a:rPr lang="en" sz="1200">
                <a:solidFill>
                  <a:schemeClr val="dk1"/>
                </a:solidFill>
              </a:rPr>
              <a:t>This product helps me figure out my expected job as well as provide the suitable career path for them. By using the AI systems, I could effortlessly own my resume and it could be reviewed to </a:t>
            </a:r>
            <a:r>
              <a:rPr lang="en" sz="1200">
                <a:solidFill>
                  <a:schemeClr val="dk1"/>
                </a:solidFill>
              </a:rPr>
              <a:t>adapt well with the professional requirements from recruiters. Furthermore, the application would provide online courses to help me improve interview, negotiation, and presentation skills that need preparing before any job interviews in businesses. Signup and upgrade membership to get the sufficient of features.</a:t>
            </a:r>
            <a:endParaRPr sz="1200">
              <a:solidFill>
                <a:schemeClr val="dk1"/>
              </a:solidFill>
            </a:endParaRPr>
          </a:p>
          <a:p>
            <a:pPr indent="0" lvl="0" marL="0" rtl="0" algn="l">
              <a:lnSpc>
                <a:spcPct val="115000"/>
              </a:lnSpc>
              <a:spcBef>
                <a:spcPts val="700"/>
              </a:spcBef>
              <a:spcAft>
                <a:spcPts val="0"/>
              </a:spcAft>
              <a:buSzPts val="500"/>
              <a:buNone/>
            </a:pPr>
            <a:r>
              <a:t/>
            </a:r>
            <a:endParaRPr sz="1200">
              <a:solidFill>
                <a:schemeClr val="dk1"/>
              </a:solidFill>
            </a:endParaRPr>
          </a:p>
          <a:p>
            <a:pPr indent="0" lvl="0" marL="0" rtl="0" algn="l">
              <a:lnSpc>
                <a:spcPct val="115000"/>
              </a:lnSpc>
              <a:spcBef>
                <a:spcPts val="700"/>
              </a:spcBef>
              <a:spcAft>
                <a:spcPts val="0"/>
              </a:spcAft>
              <a:buSzPts val="500"/>
              <a:buNone/>
            </a:pPr>
            <a:r>
              <a:rPr lang="en" sz="1200">
                <a:solidFill>
                  <a:schemeClr val="dk1"/>
                </a:solidFill>
              </a:rPr>
              <a:t>LinkedIn has already have millions of users including recruiters, leaders, and managers from many enterprises all over the world; therefore, it could be convenient for me to find the expected jobs and explore the network. In the community, I have chance to study and express myself</a:t>
            </a:r>
            <a:endParaRPr sz="1200">
              <a:solidFill>
                <a:schemeClr val="dk1"/>
              </a:solidFill>
            </a:endParaRPr>
          </a:p>
          <a:p>
            <a:pPr indent="0" lvl="0" marL="0" rtl="0" algn="l">
              <a:lnSpc>
                <a:spcPct val="115000"/>
              </a:lnSpc>
              <a:spcBef>
                <a:spcPts val="700"/>
              </a:spcBef>
              <a:spcAft>
                <a:spcPts val="0"/>
              </a:spcAft>
              <a:buSzPts val="500"/>
              <a:buNone/>
            </a:pPr>
            <a:r>
              <a:t/>
            </a:r>
            <a:endParaRPr sz="1200">
              <a:solidFill>
                <a:schemeClr val="dk1"/>
              </a:solidFill>
            </a:endParaRPr>
          </a:p>
          <a:p>
            <a:pPr indent="0" lvl="0" marL="0" rtl="0" algn="l">
              <a:lnSpc>
                <a:spcPct val="115000"/>
              </a:lnSpc>
              <a:spcBef>
                <a:spcPts val="700"/>
              </a:spcBef>
              <a:spcAft>
                <a:spcPts val="0"/>
              </a:spcAft>
              <a:buSzPts val="500"/>
              <a:buNone/>
            </a:pPr>
            <a:r>
              <a:rPr lang="en" sz="1200">
                <a:solidFill>
                  <a:schemeClr val="dk1"/>
                </a:solidFill>
              </a:rPr>
              <a:t>In conclusion, user would love this application and use it to find jobs as well as signup premium to access all excellent features</a:t>
            </a:r>
            <a:endParaRPr sz="12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